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48"/>
  </p:notesMasterIdLst>
  <p:handoutMasterIdLst>
    <p:handoutMasterId r:id="rId49"/>
  </p:handoutMasterIdLst>
  <p:sldIdLst>
    <p:sldId id="269" r:id="rId5"/>
    <p:sldId id="304" r:id="rId6"/>
    <p:sldId id="339" r:id="rId7"/>
    <p:sldId id="342" r:id="rId8"/>
    <p:sldId id="306" r:id="rId9"/>
    <p:sldId id="341" r:id="rId10"/>
    <p:sldId id="345" r:id="rId11"/>
    <p:sldId id="308" r:id="rId12"/>
    <p:sldId id="337" r:id="rId13"/>
    <p:sldId id="346" r:id="rId14"/>
    <p:sldId id="347" r:id="rId15"/>
    <p:sldId id="348" r:id="rId16"/>
    <p:sldId id="350" r:id="rId17"/>
    <p:sldId id="323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35" r:id="rId27"/>
    <p:sldId id="322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36" r:id="rId39"/>
    <p:sldId id="369" r:id="rId40"/>
    <p:sldId id="376" r:id="rId41"/>
    <p:sldId id="377" r:id="rId42"/>
    <p:sldId id="378" r:id="rId43"/>
    <p:sldId id="380" r:id="rId44"/>
    <p:sldId id="379" r:id="rId45"/>
    <p:sldId id="319" r:id="rId46"/>
    <p:sldId id="338" r:id="rId4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A6"/>
    <a:srgbClr val="8DD1D4"/>
    <a:srgbClr val="EEEFE5"/>
    <a:srgbClr val="00B1BB"/>
    <a:srgbClr val="EEE5EF"/>
    <a:srgbClr val="4F6551"/>
    <a:srgbClr val="7AA292"/>
    <a:srgbClr val="729AAD"/>
    <a:srgbClr val="003D3D"/>
    <a:srgbClr val="426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F093B-CC2C-4B92-A770-DF01FDC3D6EE}" v="91" dt="2024-07-23T12:14:28.602"/>
    <p1510:client id="{461C3EEA-6FE7-4AD4-AA8D-2344AE07B452}" v="5" dt="2024-07-22T14:48:24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89988" autoAdjust="0"/>
  </p:normalViewPr>
  <p:slideViewPr>
    <p:cSldViewPr snapToGrid="0">
      <p:cViewPr varScale="1">
        <p:scale>
          <a:sx n="91" d="100"/>
          <a:sy n="91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D244EA-AF63-209D-51C3-364494E72B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0B0EB-1739-BE36-EE59-F918A4AC7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2A62-AE71-4BFD-A3EB-75DFFECA65C3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EEB7F-EC63-4EDF-2BBB-B577EC7291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549E1-ED65-28D9-2A9D-99B2A08C7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E1234-694B-4C9C-A9AD-FEF60F54CA84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1506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B38E-1B55-4340-A007-3238B5BC445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EF55-D599-4476-9AA8-4FAB4C4821F8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852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utilisateurs , nos clients demandent une offre globale et ne sont plus prêts à payer le service. Ce n’est plus eux qui paient le service mais les fournisseurs.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client est au centre de tout (réactivité, confiance) ce qui nous permettra d’avoir la confiance nécessaire pour diversifier notre offre.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deale avec les ennemis, on s’ouvre à la concurrence, on met en relation pour faire progresser sa gamme de services.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ne crée pas des produits et puis on les vend aux clients. C’est leur problème qui est au point de départ et non notre produit. On s’attaque à son problème pour trouver une solution même externe à notre structure et on en fait un produit.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n’attend pas, on lance des versions Beta, les mises à jour se font automatiquement.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croissance à coût nul, l’entreprise infinie.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connait son client pour avoir une relation personnalisée (comme votre épicier de quartier) donc on cherche à le connaitre.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L’information est gratuite mais les données et leur analyse sont une source de valeurs.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2EF55-D599-4476-9AA8-4FAB4C4821F8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0826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2EF55-D599-4476-9AA8-4FAB4C4821F8}" type="slidenum">
              <a:rPr lang="en-BE" smtClean="0"/>
              <a:t>35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824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2EF55-D599-4476-9AA8-4FAB4C4821F8}" type="slidenum">
              <a:rPr lang="en-BE" smtClean="0"/>
              <a:t>43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070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807D-A894-AD78-994A-5BC68A5D1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DEAD8-D198-23D2-F0FE-9EFBA8BA0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7FD1-67EA-402A-C290-353FA09C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D9E80-0F76-9DCE-4054-7D6DCFCA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38C03-AEC6-B273-7552-0277907E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1338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5352-82FF-BAD1-D465-E25E993E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0B7BB-5E86-0392-F0DA-060B67145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DD956-853F-9DC6-F1BC-3F54F20B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4B6BA-2410-4FCC-54B6-76D0C7B8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6091D-476B-D9F7-C915-CF44CFC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182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93FD4-93AF-D901-05C8-D9738925E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B9722-D838-A774-913A-E4B56C6B0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C3E08-A72A-897A-55E5-04A3ECEE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95D0C-8067-3791-54C3-A5F6E9E9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F8155-2124-DBF0-84A0-B32AC6FA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885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A07ECEE5-AA9F-7E14-E9FF-0F5861945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85" y="4509859"/>
            <a:ext cx="2466532" cy="2348139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8E479F21-22C6-0ED1-89E3-52712D75B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" y="54539"/>
            <a:ext cx="3666837" cy="1518764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1521B98-676F-63DC-23EF-2C2ACEBAD74F}"/>
              </a:ext>
            </a:extLst>
          </p:cNvPr>
          <p:cNvSpPr/>
          <p:nvPr userDrawn="1"/>
        </p:nvSpPr>
        <p:spPr>
          <a:xfrm>
            <a:off x="0" y="3429000"/>
            <a:ext cx="12192000" cy="1021080"/>
          </a:xfrm>
          <a:prstGeom prst="flowChartProcess">
            <a:avLst/>
          </a:prstGeom>
          <a:gradFill flip="none" rotWithShape="1">
            <a:gsLst>
              <a:gs pos="0">
                <a:srgbClr val="00B1BB">
                  <a:shade val="30000"/>
                  <a:satMod val="115000"/>
                </a:srgbClr>
              </a:gs>
              <a:gs pos="50000">
                <a:srgbClr val="00B1BB">
                  <a:shade val="67500"/>
                  <a:satMod val="115000"/>
                </a:srgbClr>
              </a:gs>
              <a:gs pos="100000">
                <a:srgbClr val="00B1B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TITEL VAN DE PRESENTATIE</a:t>
            </a:r>
            <a:endParaRPr lang="en-BE" sz="36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5364FD4-D22C-3E35-DACB-6DC6318172AA}"/>
              </a:ext>
            </a:extLst>
          </p:cNvPr>
          <p:cNvSpPr txBox="1">
            <a:spLocks/>
          </p:cNvSpPr>
          <p:nvPr userDrawn="1"/>
        </p:nvSpPr>
        <p:spPr>
          <a:xfrm>
            <a:off x="9861973" y="6448212"/>
            <a:ext cx="2330027" cy="409787"/>
          </a:xfrm>
          <a:custGeom>
            <a:avLst/>
            <a:gdLst>
              <a:gd name="connsiteX0" fmla="*/ 0 w 4318000"/>
              <a:gd name="connsiteY0" fmla="*/ 0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0 w 4318000"/>
              <a:gd name="connsiteY4" fmla="*/ 0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485975 w 4318000"/>
              <a:gd name="connsiteY4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214923 w 4318000"/>
              <a:gd name="connsiteY4" fmla="*/ 281796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816840 w 4648865"/>
              <a:gd name="connsiteY0" fmla="*/ 3197 h 508000"/>
              <a:gd name="connsiteX1" fmla="*/ 4648865 w 4648865"/>
              <a:gd name="connsiteY1" fmla="*/ 0 h 508000"/>
              <a:gd name="connsiteX2" fmla="*/ 4648865 w 4648865"/>
              <a:gd name="connsiteY2" fmla="*/ 508000 h 508000"/>
              <a:gd name="connsiteX3" fmla="*/ 330865 w 4648865"/>
              <a:gd name="connsiteY3" fmla="*/ 508000 h 508000"/>
              <a:gd name="connsiteX4" fmla="*/ 456266 w 4648865"/>
              <a:gd name="connsiteY4" fmla="*/ 160302 h 508000"/>
              <a:gd name="connsiteX5" fmla="*/ 816840 w 4648865"/>
              <a:gd name="connsiteY5" fmla="*/ 3197 h 508000"/>
              <a:gd name="connsiteX0" fmla="*/ 489053 w 4321078"/>
              <a:gd name="connsiteY0" fmla="*/ 3197 h 508000"/>
              <a:gd name="connsiteX1" fmla="*/ 4321078 w 4321078"/>
              <a:gd name="connsiteY1" fmla="*/ 0 h 508000"/>
              <a:gd name="connsiteX2" fmla="*/ 4321078 w 4321078"/>
              <a:gd name="connsiteY2" fmla="*/ 508000 h 508000"/>
              <a:gd name="connsiteX3" fmla="*/ 3078 w 4321078"/>
              <a:gd name="connsiteY3" fmla="*/ 508000 h 508000"/>
              <a:gd name="connsiteX4" fmla="*/ 128479 w 4321078"/>
              <a:gd name="connsiteY4" fmla="*/ 160302 h 508000"/>
              <a:gd name="connsiteX5" fmla="*/ 489053 w 4321078"/>
              <a:gd name="connsiteY5" fmla="*/ 3197 h 508000"/>
              <a:gd name="connsiteX0" fmla="*/ 485975 w 4318000"/>
              <a:gd name="connsiteY0" fmla="*/ 11530 h 516333"/>
              <a:gd name="connsiteX1" fmla="*/ 4318000 w 4318000"/>
              <a:gd name="connsiteY1" fmla="*/ 8333 h 516333"/>
              <a:gd name="connsiteX2" fmla="*/ 4318000 w 4318000"/>
              <a:gd name="connsiteY2" fmla="*/ 516333 h 516333"/>
              <a:gd name="connsiteX3" fmla="*/ 0 w 4318000"/>
              <a:gd name="connsiteY3" fmla="*/ 516333 h 516333"/>
              <a:gd name="connsiteX4" fmla="*/ 125401 w 4318000"/>
              <a:gd name="connsiteY4" fmla="*/ 168635 h 516333"/>
              <a:gd name="connsiteX5" fmla="*/ 485975 w 4318000"/>
              <a:gd name="connsiteY5" fmla="*/ 11530 h 516333"/>
              <a:gd name="connsiteX0" fmla="*/ 490682 w 4322707"/>
              <a:gd name="connsiteY0" fmla="*/ 11530 h 516783"/>
              <a:gd name="connsiteX1" fmla="*/ 4322707 w 4322707"/>
              <a:gd name="connsiteY1" fmla="*/ 8333 h 516783"/>
              <a:gd name="connsiteX2" fmla="*/ 4322707 w 4322707"/>
              <a:gd name="connsiteY2" fmla="*/ 516333 h 516783"/>
              <a:gd name="connsiteX3" fmla="*/ 4707 w 4322707"/>
              <a:gd name="connsiteY3" fmla="*/ 516333 h 516783"/>
              <a:gd name="connsiteX4" fmla="*/ 130108 w 4322707"/>
              <a:gd name="connsiteY4" fmla="*/ 168635 h 516783"/>
              <a:gd name="connsiteX5" fmla="*/ 490682 w 4322707"/>
              <a:gd name="connsiteY5" fmla="*/ 11530 h 516783"/>
              <a:gd name="connsiteX0" fmla="*/ 492125 w 4324150"/>
              <a:gd name="connsiteY0" fmla="*/ 3197 h 508257"/>
              <a:gd name="connsiteX1" fmla="*/ 4324150 w 4324150"/>
              <a:gd name="connsiteY1" fmla="*/ 0 h 508257"/>
              <a:gd name="connsiteX2" fmla="*/ 4324150 w 4324150"/>
              <a:gd name="connsiteY2" fmla="*/ 508000 h 508257"/>
              <a:gd name="connsiteX3" fmla="*/ 6150 w 4324150"/>
              <a:gd name="connsiteY3" fmla="*/ 508000 h 508257"/>
              <a:gd name="connsiteX4" fmla="*/ 131551 w 4324150"/>
              <a:gd name="connsiteY4" fmla="*/ 160302 h 508257"/>
              <a:gd name="connsiteX5" fmla="*/ 492125 w 4324150"/>
              <a:gd name="connsiteY5" fmla="*/ 3197 h 508257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87100 w 4319125"/>
              <a:gd name="connsiteY0" fmla="*/ 3197 h 508265"/>
              <a:gd name="connsiteX1" fmla="*/ 4319125 w 4319125"/>
              <a:gd name="connsiteY1" fmla="*/ 0 h 508265"/>
              <a:gd name="connsiteX2" fmla="*/ 4319125 w 4319125"/>
              <a:gd name="connsiteY2" fmla="*/ 508000 h 508265"/>
              <a:gd name="connsiteX3" fmla="*/ 1125 w 4319125"/>
              <a:gd name="connsiteY3" fmla="*/ 508000 h 508265"/>
              <a:gd name="connsiteX4" fmla="*/ 126526 w 4319125"/>
              <a:gd name="connsiteY4" fmla="*/ 160302 h 508265"/>
              <a:gd name="connsiteX5" fmla="*/ 487100 w 431912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431912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100300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09825"/>
              <a:gd name="connsiteY0" fmla="*/ 0 h 505068"/>
              <a:gd name="connsiteX1" fmla="*/ 6109825 w 6109825"/>
              <a:gd name="connsiteY1" fmla="*/ 6328 h 505068"/>
              <a:gd name="connsiteX2" fmla="*/ 6100300 w 6109825"/>
              <a:gd name="connsiteY2" fmla="*/ 504803 h 505068"/>
              <a:gd name="connsiteX3" fmla="*/ 1125 w 6109825"/>
              <a:gd name="connsiteY3" fmla="*/ 504803 h 505068"/>
              <a:gd name="connsiteX4" fmla="*/ 126526 w 6109825"/>
              <a:gd name="connsiteY4" fmla="*/ 157105 h 505068"/>
              <a:gd name="connsiteX5" fmla="*/ 487100 w 6109825"/>
              <a:gd name="connsiteY5" fmla="*/ 0 h 505068"/>
              <a:gd name="connsiteX0" fmla="*/ 487100 w 7881475"/>
              <a:gd name="connsiteY0" fmla="*/ 3197 h 508265"/>
              <a:gd name="connsiteX1" fmla="*/ 7881475 w 7881475"/>
              <a:gd name="connsiteY1" fmla="*/ 0 h 508265"/>
              <a:gd name="connsiteX2" fmla="*/ 6100300 w 7881475"/>
              <a:gd name="connsiteY2" fmla="*/ 508000 h 508265"/>
              <a:gd name="connsiteX3" fmla="*/ 1125 w 7881475"/>
              <a:gd name="connsiteY3" fmla="*/ 508000 h 508265"/>
              <a:gd name="connsiteX4" fmla="*/ 126526 w 7881475"/>
              <a:gd name="connsiteY4" fmla="*/ 160302 h 508265"/>
              <a:gd name="connsiteX5" fmla="*/ 487100 w 7881475"/>
              <a:gd name="connsiteY5" fmla="*/ 3197 h 508265"/>
              <a:gd name="connsiteX0" fmla="*/ 487100 w 7900525"/>
              <a:gd name="connsiteY0" fmla="*/ 3197 h 508265"/>
              <a:gd name="connsiteX1" fmla="*/ 788147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  <a:gd name="connsiteX0" fmla="*/ 487100 w 7900525"/>
              <a:gd name="connsiteY0" fmla="*/ 3197 h 508265"/>
              <a:gd name="connsiteX1" fmla="*/ 790052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525" h="508265">
                <a:moveTo>
                  <a:pt x="487100" y="3197"/>
                </a:moveTo>
                <a:lnTo>
                  <a:pt x="7900525" y="0"/>
                </a:lnTo>
                <a:lnTo>
                  <a:pt x="7900525" y="508000"/>
                </a:lnTo>
                <a:lnTo>
                  <a:pt x="1125" y="508000"/>
                </a:lnTo>
                <a:cubicBezTo>
                  <a:pt x="-119" y="516392"/>
                  <a:pt x="-16046" y="324574"/>
                  <a:pt x="126526" y="160302"/>
                </a:cubicBezTo>
                <a:cubicBezTo>
                  <a:pt x="269098" y="-3970"/>
                  <a:pt x="482008" y="14002"/>
                  <a:pt x="487100" y="3197"/>
                </a:cubicBezTo>
                <a:close/>
              </a:path>
            </a:pathLst>
          </a:custGeom>
          <a:solidFill>
            <a:srgbClr val="8DD1D4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DATUM</a:t>
            </a:r>
            <a:endParaRPr lang="en-NL" sz="20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DD2DF91-43C0-7200-3854-A399D513FD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20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729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rch with a blue background&#10;&#10;Description automatically generated">
            <a:extLst>
              <a:ext uri="{FF2B5EF4-FFF2-40B4-BE49-F238E27FC236}">
                <a16:creationId xmlns:a16="http://schemas.microsoft.com/office/drawing/2014/main" id="{08A69F1D-4B91-41F0-4DC4-F91CB51BC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1" y="4032905"/>
            <a:ext cx="2403232" cy="2811549"/>
          </a:xfrm>
          <a:prstGeom prst="rect">
            <a:avLst/>
          </a:prstGeom>
        </p:spPr>
      </p:pic>
      <p:pic>
        <p:nvPicPr>
          <p:cNvPr id="7" name="Picture 6" descr="A white line on a blue background&#10;&#10;Description automatically generated">
            <a:extLst>
              <a:ext uri="{FF2B5EF4-FFF2-40B4-BE49-F238E27FC236}">
                <a16:creationId xmlns:a16="http://schemas.microsoft.com/office/drawing/2014/main" id="{597C4909-2FE4-A49A-F59E-7E6D5E0768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21" y="0"/>
            <a:ext cx="2220731" cy="1442720"/>
          </a:xfrm>
          <a:prstGeom prst="rect">
            <a:avLst/>
          </a:prstGeom>
        </p:spPr>
      </p:pic>
      <p:pic>
        <p:nvPicPr>
          <p:cNvPr id="8" name="Picture 7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2C31E358-2C61-65E2-B969-BC7532B7A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1F22F-369C-3112-2C79-6AC1E6BF669A}"/>
              </a:ext>
            </a:extLst>
          </p:cNvPr>
          <p:cNvSpPr txBox="1"/>
          <p:nvPr userDrawn="1"/>
        </p:nvSpPr>
        <p:spPr>
          <a:xfrm>
            <a:off x="353136" y="2721114"/>
            <a:ext cx="518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noProof="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Bedankt!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782F5ED-DB47-E619-B41D-E9FC3B456388}"/>
              </a:ext>
            </a:extLst>
          </p:cNvPr>
          <p:cNvSpPr txBox="1">
            <a:spLocks/>
          </p:cNvSpPr>
          <p:nvPr userDrawn="1"/>
        </p:nvSpPr>
        <p:spPr>
          <a:xfrm>
            <a:off x="9517038" y="5892971"/>
            <a:ext cx="2674962" cy="965029"/>
          </a:xfrm>
          <a:custGeom>
            <a:avLst/>
            <a:gdLst>
              <a:gd name="connsiteX0" fmla="*/ 0 w 4318000"/>
              <a:gd name="connsiteY0" fmla="*/ 0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0 w 4318000"/>
              <a:gd name="connsiteY4" fmla="*/ 0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485975 w 4318000"/>
              <a:gd name="connsiteY4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214923 w 4318000"/>
              <a:gd name="connsiteY4" fmla="*/ 281796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816840 w 4648865"/>
              <a:gd name="connsiteY0" fmla="*/ 3197 h 508000"/>
              <a:gd name="connsiteX1" fmla="*/ 4648865 w 4648865"/>
              <a:gd name="connsiteY1" fmla="*/ 0 h 508000"/>
              <a:gd name="connsiteX2" fmla="*/ 4648865 w 4648865"/>
              <a:gd name="connsiteY2" fmla="*/ 508000 h 508000"/>
              <a:gd name="connsiteX3" fmla="*/ 330865 w 4648865"/>
              <a:gd name="connsiteY3" fmla="*/ 508000 h 508000"/>
              <a:gd name="connsiteX4" fmla="*/ 456266 w 4648865"/>
              <a:gd name="connsiteY4" fmla="*/ 160302 h 508000"/>
              <a:gd name="connsiteX5" fmla="*/ 816840 w 4648865"/>
              <a:gd name="connsiteY5" fmla="*/ 3197 h 508000"/>
              <a:gd name="connsiteX0" fmla="*/ 489053 w 4321078"/>
              <a:gd name="connsiteY0" fmla="*/ 3197 h 508000"/>
              <a:gd name="connsiteX1" fmla="*/ 4321078 w 4321078"/>
              <a:gd name="connsiteY1" fmla="*/ 0 h 508000"/>
              <a:gd name="connsiteX2" fmla="*/ 4321078 w 4321078"/>
              <a:gd name="connsiteY2" fmla="*/ 508000 h 508000"/>
              <a:gd name="connsiteX3" fmla="*/ 3078 w 4321078"/>
              <a:gd name="connsiteY3" fmla="*/ 508000 h 508000"/>
              <a:gd name="connsiteX4" fmla="*/ 128479 w 4321078"/>
              <a:gd name="connsiteY4" fmla="*/ 160302 h 508000"/>
              <a:gd name="connsiteX5" fmla="*/ 489053 w 4321078"/>
              <a:gd name="connsiteY5" fmla="*/ 3197 h 508000"/>
              <a:gd name="connsiteX0" fmla="*/ 485975 w 4318000"/>
              <a:gd name="connsiteY0" fmla="*/ 11530 h 516333"/>
              <a:gd name="connsiteX1" fmla="*/ 4318000 w 4318000"/>
              <a:gd name="connsiteY1" fmla="*/ 8333 h 516333"/>
              <a:gd name="connsiteX2" fmla="*/ 4318000 w 4318000"/>
              <a:gd name="connsiteY2" fmla="*/ 516333 h 516333"/>
              <a:gd name="connsiteX3" fmla="*/ 0 w 4318000"/>
              <a:gd name="connsiteY3" fmla="*/ 516333 h 516333"/>
              <a:gd name="connsiteX4" fmla="*/ 125401 w 4318000"/>
              <a:gd name="connsiteY4" fmla="*/ 168635 h 516333"/>
              <a:gd name="connsiteX5" fmla="*/ 485975 w 4318000"/>
              <a:gd name="connsiteY5" fmla="*/ 11530 h 516333"/>
              <a:gd name="connsiteX0" fmla="*/ 490682 w 4322707"/>
              <a:gd name="connsiteY0" fmla="*/ 11530 h 516783"/>
              <a:gd name="connsiteX1" fmla="*/ 4322707 w 4322707"/>
              <a:gd name="connsiteY1" fmla="*/ 8333 h 516783"/>
              <a:gd name="connsiteX2" fmla="*/ 4322707 w 4322707"/>
              <a:gd name="connsiteY2" fmla="*/ 516333 h 516783"/>
              <a:gd name="connsiteX3" fmla="*/ 4707 w 4322707"/>
              <a:gd name="connsiteY3" fmla="*/ 516333 h 516783"/>
              <a:gd name="connsiteX4" fmla="*/ 130108 w 4322707"/>
              <a:gd name="connsiteY4" fmla="*/ 168635 h 516783"/>
              <a:gd name="connsiteX5" fmla="*/ 490682 w 4322707"/>
              <a:gd name="connsiteY5" fmla="*/ 11530 h 516783"/>
              <a:gd name="connsiteX0" fmla="*/ 492125 w 4324150"/>
              <a:gd name="connsiteY0" fmla="*/ 3197 h 508257"/>
              <a:gd name="connsiteX1" fmla="*/ 4324150 w 4324150"/>
              <a:gd name="connsiteY1" fmla="*/ 0 h 508257"/>
              <a:gd name="connsiteX2" fmla="*/ 4324150 w 4324150"/>
              <a:gd name="connsiteY2" fmla="*/ 508000 h 508257"/>
              <a:gd name="connsiteX3" fmla="*/ 6150 w 4324150"/>
              <a:gd name="connsiteY3" fmla="*/ 508000 h 508257"/>
              <a:gd name="connsiteX4" fmla="*/ 131551 w 4324150"/>
              <a:gd name="connsiteY4" fmla="*/ 160302 h 508257"/>
              <a:gd name="connsiteX5" fmla="*/ 492125 w 4324150"/>
              <a:gd name="connsiteY5" fmla="*/ 3197 h 508257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87100 w 4319125"/>
              <a:gd name="connsiteY0" fmla="*/ 3197 h 508265"/>
              <a:gd name="connsiteX1" fmla="*/ 4319125 w 4319125"/>
              <a:gd name="connsiteY1" fmla="*/ 0 h 508265"/>
              <a:gd name="connsiteX2" fmla="*/ 4319125 w 4319125"/>
              <a:gd name="connsiteY2" fmla="*/ 508000 h 508265"/>
              <a:gd name="connsiteX3" fmla="*/ 1125 w 4319125"/>
              <a:gd name="connsiteY3" fmla="*/ 508000 h 508265"/>
              <a:gd name="connsiteX4" fmla="*/ 126526 w 4319125"/>
              <a:gd name="connsiteY4" fmla="*/ 160302 h 508265"/>
              <a:gd name="connsiteX5" fmla="*/ 487100 w 431912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431912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100300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09825"/>
              <a:gd name="connsiteY0" fmla="*/ 0 h 505068"/>
              <a:gd name="connsiteX1" fmla="*/ 6109825 w 6109825"/>
              <a:gd name="connsiteY1" fmla="*/ 6328 h 505068"/>
              <a:gd name="connsiteX2" fmla="*/ 6100300 w 6109825"/>
              <a:gd name="connsiteY2" fmla="*/ 504803 h 505068"/>
              <a:gd name="connsiteX3" fmla="*/ 1125 w 6109825"/>
              <a:gd name="connsiteY3" fmla="*/ 504803 h 505068"/>
              <a:gd name="connsiteX4" fmla="*/ 126526 w 6109825"/>
              <a:gd name="connsiteY4" fmla="*/ 157105 h 505068"/>
              <a:gd name="connsiteX5" fmla="*/ 487100 w 6109825"/>
              <a:gd name="connsiteY5" fmla="*/ 0 h 505068"/>
              <a:gd name="connsiteX0" fmla="*/ 487100 w 7881475"/>
              <a:gd name="connsiteY0" fmla="*/ 3197 h 508265"/>
              <a:gd name="connsiteX1" fmla="*/ 7881475 w 7881475"/>
              <a:gd name="connsiteY1" fmla="*/ 0 h 508265"/>
              <a:gd name="connsiteX2" fmla="*/ 6100300 w 7881475"/>
              <a:gd name="connsiteY2" fmla="*/ 508000 h 508265"/>
              <a:gd name="connsiteX3" fmla="*/ 1125 w 7881475"/>
              <a:gd name="connsiteY3" fmla="*/ 508000 h 508265"/>
              <a:gd name="connsiteX4" fmla="*/ 126526 w 7881475"/>
              <a:gd name="connsiteY4" fmla="*/ 160302 h 508265"/>
              <a:gd name="connsiteX5" fmla="*/ 487100 w 7881475"/>
              <a:gd name="connsiteY5" fmla="*/ 3197 h 508265"/>
              <a:gd name="connsiteX0" fmla="*/ 487100 w 7900525"/>
              <a:gd name="connsiteY0" fmla="*/ 3197 h 508265"/>
              <a:gd name="connsiteX1" fmla="*/ 788147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  <a:gd name="connsiteX0" fmla="*/ 487100 w 7900525"/>
              <a:gd name="connsiteY0" fmla="*/ 3197 h 508265"/>
              <a:gd name="connsiteX1" fmla="*/ 790052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525" h="508265">
                <a:moveTo>
                  <a:pt x="487100" y="3197"/>
                </a:moveTo>
                <a:lnTo>
                  <a:pt x="7900525" y="0"/>
                </a:lnTo>
                <a:lnTo>
                  <a:pt x="7900525" y="508000"/>
                </a:lnTo>
                <a:lnTo>
                  <a:pt x="1125" y="508000"/>
                </a:lnTo>
                <a:cubicBezTo>
                  <a:pt x="-119" y="516392"/>
                  <a:pt x="-16046" y="324574"/>
                  <a:pt x="126526" y="160302"/>
                </a:cubicBezTo>
                <a:cubicBezTo>
                  <a:pt x="269098" y="-3970"/>
                  <a:pt x="482008" y="14002"/>
                  <a:pt x="487100" y="3197"/>
                </a:cubicBezTo>
                <a:close/>
              </a:path>
            </a:pathLst>
          </a:custGeom>
          <a:solidFill>
            <a:srgbClr val="00B1BB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Volg ons op sociale media!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BE" sz="600" b="1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LinkedIn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Instagram</a:t>
            </a:r>
            <a:endParaRPr lang="en-NL" sz="14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8960D931-8398-80C1-48D4-0495609CF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2917" y="6255082"/>
            <a:ext cx="240805" cy="240805"/>
          </a:xfrm>
          <a:prstGeom prst="rect">
            <a:avLst/>
          </a:prstGeom>
        </p:spPr>
      </p:pic>
      <p:pic>
        <p:nvPicPr>
          <p:cNvPr id="12" name="Picture 11" descr="A logo of a camera&#10;&#10;Description automatically generated">
            <a:extLst>
              <a:ext uri="{FF2B5EF4-FFF2-40B4-BE49-F238E27FC236}">
                <a16:creationId xmlns:a16="http://schemas.microsoft.com/office/drawing/2014/main" id="{13AD4853-DC78-D2A7-C3BE-153C4184CF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52916" y="6556540"/>
            <a:ext cx="240806" cy="2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7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7AA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rch on a blue background&#10;&#10;Description automatically generated">
            <a:extLst>
              <a:ext uri="{FF2B5EF4-FFF2-40B4-BE49-F238E27FC236}">
                <a16:creationId xmlns:a16="http://schemas.microsoft.com/office/drawing/2014/main" id="{E66989DC-0461-9907-0D3B-5B1D6D0BE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4144669"/>
            <a:ext cx="2268710" cy="2713332"/>
          </a:xfrm>
          <a:prstGeom prst="rect">
            <a:avLst/>
          </a:prstGeom>
        </p:spPr>
      </p:pic>
      <p:pic>
        <p:nvPicPr>
          <p:cNvPr id="8" name="Picture 7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2C31E358-2C61-65E2-B969-BC7532B7A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1F22F-369C-3112-2C79-6AC1E6BF669A}"/>
              </a:ext>
            </a:extLst>
          </p:cNvPr>
          <p:cNvSpPr txBox="1"/>
          <p:nvPr userDrawn="1"/>
        </p:nvSpPr>
        <p:spPr>
          <a:xfrm>
            <a:off x="353136" y="2721114"/>
            <a:ext cx="518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noProof="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Bedankt!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782F5ED-DB47-E619-B41D-E9FC3B456388}"/>
              </a:ext>
            </a:extLst>
          </p:cNvPr>
          <p:cNvSpPr txBox="1">
            <a:spLocks/>
          </p:cNvSpPr>
          <p:nvPr userDrawn="1"/>
        </p:nvSpPr>
        <p:spPr>
          <a:xfrm>
            <a:off x="9517038" y="5892971"/>
            <a:ext cx="2674962" cy="965029"/>
          </a:xfrm>
          <a:custGeom>
            <a:avLst/>
            <a:gdLst>
              <a:gd name="connsiteX0" fmla="*/ 0 w 4318000"/>
              <a:gd name="connsiteY0" fmla="*/ 0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0 w 4318000"/>
              <a:gd name="connsiteY4" fmla="*/ 0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485975 w 4318000"/>
              <a:gd name="connsiteY4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214923 w 4318000"/>
              <a:gd name="connsiteY4" fmla="*/ 281796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816840 w 4648865"/>
              <a:gd name="connsiteY0" fmla="*/ 3197 h 508000"/>
              <a:gd name="connsiteX1" fmla="*/ 4648865 w 4648865"/>
              <a:gd name="connsiteY1" fmla="*/ 0 h 508000"/>
              <a:gd name="connsiteX2" fmla="*/ 4648865 w 4648865"/>
              <a:gd name="connsiteY2" fmla="*/ 508000 h 508000"/>
              <a:gd name="connsiteX3" fmla="*/ 330865 w 4648865"/>
              <a:gd name="connsiteY3" fmla="*/ 508000 h 508000"/>
              <a:gd name="connsiteX4" fmla="*/ 456266 w 4648865"/>
              <a:gd name="connsiteY4" fmla="*/ 160302 h 508000"/>
              <a:gd name="connsiteX5" fmla="*/ 816840 w 4648865"/>
              <a:gd name="connsiteY5" fmla="*/ 3197 h 508000"/>
              <a:gd name="connsiteX0" fmla="*/ 489053 w 4321078"/>
              <a:gd name="connsiteY0" fmla="*/ 3197 h 508000"/>
              <a:gd name="connsiteX1" fmla="*/ 4321078 w 4321078"/>
              <a:gd name="connsiteY1" fmla="*/ 0 h 508000"/>
              <a:gd name="connsiteX2" fmla="*/ 4321078 w 4321078"/>
              <a:gd name="connsiteY2" fmla="*/ 508000 h 508000"/>
              <a:gd name="connsiteX3" fmla="*/ 3078 w 4321078"/>
              <a:gd name="connsiteY3" fmla="*/ 508000 h 508000"/>
              <a:gd name="connsiteX4" fmla="*/ 128479 w 4321078"/>
              <a:gd name="connsiteY4" fmla="*/ 160302 h 508000"/>
              <a:gd name="connsiteX5" fmla="*/ 489053 w 4321078"/>
              <a:gd name="connsiteY5" fmla="*/ 3197 h 508000"/>
              <a:gd name="connsiteX0" fmla="*/ 485975 w 4318000"/>
              <a:gd name="connsiteY0" fmla="*/ 11530 h 516333"/>
              <a:gd name="connsiteX1" fmla="*/ 4318000 w 4318000"/>
              <a:gd name="connsiteY1" fmla="*/ 8333 h 516333"/>
              <a:gd name="connsiteX2" fmla="*/ 4318000 w 4318000"/>
              <a:gd name="connsiteY2" fmla="*/ 516333 h 516333"/>
              <a:gd name="connsiteX3" fmla="*/ 0 w 4318000"/>
              <a:gd name="connsiteY3" fmla="*/ 516333 h 516333"/>
              <a:gd name="connsiteX4" fmla="*/ 125401 w 4318000"/>
              <a:gd name="connsiteY4" fmla="*/ 168635 h 516333"/>
              <a:gd name="connsiteX5" fmla="*/ 485975 w 4318000"/>
              <a:gd name="connsiteY5" fmla="*/ 11530 h 516333"/>
              <a:gd name="connsiteX0" fmla="*/ 490682 w 4322707"/>
              <a:gd name="connsiteY0" fmla="*/ 11530 h 516783"/>
              <a:gd name="connsiteX1" fmla="*/ 4322707 w 4322707"/>
              <a:gd name="connsiteY1" fmla="*/ 8333 h 516783"/>
              <a:gd name="connsiteX2" fmla="*/ 4322707 w 4322707"/>
              <a:gd name="connsiteY2" fmla="*/ 516333 h 516783"/>
              <a:gd name="connsiteX3" fmla="*/ 4707 w 4322707"/>
              <a:gd name="connsiteY3" fmla="*/ 516333 h 516783"/>
              <a:gd name="connsiteX4" fmla="*/ 130108 w 4322707"/>
              <a:gd name="connsiteY4" fmla="*/ 168635 h 516783"/>
              <a:gd name="connsiteX5" fmla="*/ 490682 w 4322707"/>
              <a:gd name="connsiteY5" fmla="*/ 11530 h 516783"/>
              <a:gd name="connsiteX0" fmla="*/ 492125 w 4324150"/>
              <a:gd name="connsiteY0" fmla="*/ 3197 h 508257"/>
              <a:gd name="connsiteX1" fmla="*/ 4324150 w 4324150"/>
              <a:gd name="connsiteY1" fmla="*/ 0 h 508257"/>
              <a:gd name="connsiteX2" fmla="*/ 4324150 w 4324150"/>
              <a:gd name="connsiteY2" fmla="*/ 508000 h 508257"/>
              <a:gd name="connsiteX3" fmla="*/ 6150 w 4324150"/>
              <a:gd name="connsiteY3" fmla="*/ 508000 h 508257"/>
              <a:gd name="connsiteX4" fmla="*/ 131551 w 4324150"/>
              <a:gd name="connsiteY4" fmla="*/ 160302 h 508257"/>
              <a:gd name="connsiteX5" fmla="*/ 492125 w 4324150"/>
              <a:gd name="connsiteY5" fmla="*/ 3197 h 508257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87100 w 4319125"/>
              <a:gd name="connsiteY0" fmla="*/ 3197 h 508265"/>
              <a:gd name="connsiteX1" fmla="*/ 4319125 w 4319125"/>
              <a:gd name="connsiteY1" fmla="*/ 0 h 508265"/>
              <a:gd name="connsiteX2" fmla="*/ 4319125 w 4319125"/>
              <a:gd name="connsiteY2" fmla="*/ 508000 h 508265"/>
              <a:gd name="connsiteX3" fmla="*/ 1125 w 4319125"/>
              <a:gd name="connsiteY3" fmla="*/ 508000 h 508265"/>
              <a:gd name="connsiteX4" fmla="*/ 126526 w 4319125"/>
              <a:gd name="connsiteY4" fmla="*/ 160302 h 508265"/>
              <a:gd name="connsiteX5" fmla="*/ 487100 w 431912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431912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100300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09825"/>
              <a:gd name="connsiteY0" fmla="*/ 0 h 505068"/>
              <a:gd name="connsiteX1" fmla="*/ 6109825 w 6109825"/>
              <a:gd name="connsiteY1" fmla="*/ 6328 h 505068"/>
              <a:gd name="connsiteX2" fmla="*/ 6100300 w 6109825"/>
              <a:gd name="connsiteY2" fmla="*/ 504803 h 505068"/>
              <a:gd name="connsiteX3" fmla="*/ 1125 w 6109825"/>
              <a:gd name="connsiteY3" fmla="*/ 504803 h 505068"/>
              <a:gd name="connsiteX4" fmla="*/ 126526 w 6109825"/>
              <a:gd name="connsiteY4" fmla="*/ 157105 h 505068"/>
              <a:gd name="connsiteX5" fmla="*/ 487100 w 6109825"/>
              <a:gd name="connsiteY5" fmla="*/ 0 h 505068"/>
              <a:gd name="connsiteX0" fmla="*/ 487100 w 7881475"/>
              <a:gd name="connsiteY0" fmla="*/ 3197 h 508265"/>
              <a:gd name="connsiteX1" fmla="*/ 7881475 w 7881475"/>
              <a:gd name="connsiteY1" fmla="*/ 0 h 508265"/>
              <a:gd name="connsiteX2" fmla="*/ 6100300 w 7881475"/>
              <a:gd name="connsiteY2" fmla="*/ 508000 h 508265"/>
              <a:gd name="connsiteX3" fmla="*/ 1125 w 7881475"/>
              <a:gd name="connsiteY3" fmla="*/ 508000 h 508265"/>
              <a:gd name="connsiteX4" fmla="*/ 126526 w 7881475"/>
              <a:gd name="connsiteY4" fmla="*/ 160302 h 508265"/>
              <a:gd name="connsiteX5" fmla="*/ 487100 w 7881475"/>
              <a:gd name="connsiteY5" fmla="*/ 3197 h 508265"/>
              <a:gd name="connsiteX0" fmla="*/ 487100 w 7900525"/>
              <a:gd name="connsiteY0" fmla="*/ 3197 h 508265"/>
              <a:gd name="connsiteX1" fmla="*/ 788147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  <a:gd name="connsiteX0" fmla="*/ 487100 w 7900525"/>
              <a:gd name="connsiteY0" fmla="*/ 3197 h 508265"/>
              <a:gd name="connsiteX1" fmla="*/ 790052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525" h="508265">
                <a:moveTo>
                  <a:pt x="487100" y="3197"/>
                </a:moveTo>
                <a:lnTo>
                  <a:pt x="7900525" y="0"/>
                </a:lnTo>
                <a:lnTo>
                  <a:pt x="7900525" y="508000"/>
                </a:lnTo>
                <a:lnTo>
                  <a:pt x="1125" y="508000"/>
                </a:lnTo>
                <a:cubicBezTo>
                  <a:pt x="-119" y="516392"/>
                  <a:pt x="-16046" y="324574"/>
                  <a:pt x="126526" y="160302"/>
                </a:cubicBezTo>
                <a:cubicBezTo>
                  <a:pt x="269098" y="-3970"/>
                  <a:pt x="482008" y="14002"/>
                  <a:pt x="487100" y="3197"/>
                </a:cubicBezTo>
                <a:close/>
              </a:path>
            </a:pathLst>
          </a:custGeom>
          <a:solidFill>
            <a:srgbClr val="00B1BB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Volg ons op sociale media!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BE" sz="600" b="1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LinkedIn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Instagram</a:t>
            </a:r>
            <a:endParaRPr lang="en-NL" sz="14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8960D931-8398-80C1-48D4-0495609CFE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2917" y="6255082"/>
            <a:ext cx="240805" cy="240805"/>
          </a:xfrm>
          <a:prstGeom prst="rect">
            <a:avLst/>
          </a:prstGeom>
        </p:spPr>
      </p:pic>
      <p:pic>
        <p:nvPicPr>
          <p:cNvPr id="12" name="Picture 11" descr="A logo of a camera&#10;&#10;Description automatically generated">
            <a:extLst>
              <a:ext uri="{FF2B5EF4-FFF2-40B4-BE49-F238E27FC236}">
                <a16:creationId xmlns:a16="http://schemas.microsoft.com/office/drawing/2014/main" id="{13AD4853-DC78-D2A7-C3BE-153C4184CF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2916" y="6556540"/>
            <a:ext cx="240806" cy="240806"/>
          </a:xfrm>
          <a:prstGeom prst="rect">
            <a:avLst/>
          </a:prstGeom>
        </p:spPr>
      </p:pic>
      <p:pic>
        <p:nvPicPr>
          <p:cNvPr id="2" name="Picture 1" descr="A white line on a blue background&#10;&#10;Description automatically generated">
            <a:extLst>
              <a:ext uri="{FF2B5EF4-FFF2-40B4-BE49-F238E27FC236}">
                <a16:creationId xmlns:a16="http://schemas.microsoft.com/office/drawing/2014/main" id="{83EBFEEB-3D56-87D2-F046-11C64018AB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46" y="0"/>
            <a:ext cx="2146495" cy="13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729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rch with a blue background&#10;&#10;Description automatically generated">
            <a:extLst>
              <a:ext uri="{FF2B5EF4-FFF2-40B4-BE49-F238E27FC236}">
                <a16:creationId xmlns:a16="http://schemas.microsoft.com/office/drawing/2014/main" id="{08A69F1D-4B91-41F0-4DC4-F91CB51BC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1" y="4032905"/>
            <a:ext cx="2403232" cy="2811549"/>
          </a:xfrm>
          <a:prstGeom prst="rect">
            <a:avLst/>
          </a:prstGeom>
        </p:spPr>
      </p:pic>
      <p:pic>
        <p:nvPicPr>
          <p:cNvPr id="7" name="Picture 6" descr="A white line on a blue background&#10;&#10;Description automatically generated">
            <a:extLst>
              <a:ext uri="{FF2B5EF4-FFF2-40B4-BE49-F238E27FC236}">
                <a16:creationId xmlns:a16="http://schemas.microsoft.com/office/drawing/2014/main" id="{597C4909-2FE4-A49A-F59E-7E6D5E0768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21" y="0"/>
            <a:ext cx="2220731" cy="1442720"/>
          </a:xfrm>
          <a:prstGeom prst="rect">
            <a:avLst/>
          </a:prstGeom>
        </p:spPr>
      </p:pic>
      <p:pic>
        <p:nvPicPr>
          <p:cNvPr id="8" name="Picture 7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2C31E358-2C61-65E2-B969-BC7532B7A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1F22F-369C-3112-2C79-6AC1E6BF669A}"/>
              </a:ext>
            </a:extLst>
          </p:cNvPr>
          <p:cNvSpPr txBox="1"/>
          <p:nvPr userDrawn="1"/>
        </p:nvSpPr>
        <p:spPr>
          <a:xfrm>
            <a:off x="332816" y="2721114"/>
            <a:ext cx="518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MERCI !</a:t>
            </a:r>
            <a:endParaRPr lang="en-BE" sz="40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5FDD5713-08E5-4F70-A83F-515D1DEFBE1A}"/>
              </a:ext>
            </a:extLst>
          </p:cNvPr>
          <p:cNvSpPr txBox="1">
            <a:spLocks/>
          </p:cNvSpPr>
          <p:nvPr userDrawn="1"/>
        </p:nvSpPr>
        <p:spPr>
          <a:xfrm>
            <a:off x="9496212" y="5892971"/>
            <a:ext cx="2695787" cy="951483"/>
          </a:xfrm>
          <a:custGeom>
            <a:avLst/>
            <a:gdLst>
              <a:gd name="connsiteX0" fmla="*/ 0 w 4318000"/>
              <a:gd name="connsiteY0" fmla="*/ 0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0 w 4318000"/>
              <a:gd name="connsiteY4" fmla="*/ 0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485975 w 4318000"/>
              <a:gd name="connsiteY4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214923 w 4318000"/>
              <a:gd name="connsiteY4" fmla="*/ 281796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816840 w 4648865"/>
              <a:gd name="connsiteY0" fmla="*/ 3197 h 508000"/>
              <a:gd name="connsiteX1" fmla="*/ 4648865 w 4648865"/>
              <a:gd name="connsiteY1" fmla="*/ 0 h 508000"/>
              <a:gd name="connsiteX2" fmla="*/ 4648865 w 4648865"/>
              <a:gd name="connsiteY2" fmla="*/ 508000 h 508000"/>
              <a:gd name="connsiteX3" fmla="*/ 330865 w 4648865"/>
              <a:gd name="connsiteY3" fmla="*/ 508000 h 508000"/>
              <a:gd name="connsiteX4" fmla="*/ 456266 w 4648865"/>
              <a:gd name="connsiteY4" fmla="*/ 160302 h 508000"/>
              <a:gd name="connsiteX5" fmla="*/ 816840 w 4648865"/>
              <a:gd name="connsiteY5" fmla="*/ 3197 h 508000"/>
              <a:gd name="connsiteX0" fmla="*/ 489053 w 4321078"/>
              <a:gd name="connsiteY0" fmla="*/ 3197 h 508000"/>
              <a:gd name="connsiteX1" fmla="*/ 4321078 w 4321078"/>
              <a:gd name="connsiteY1" fmla="*/ 0 h 508000"/>
              <a:gd name="connsiteX2" fmla="*/ 4321078 w 4321078"/>
              <a:gd name="connsiteY2" fmla="*/ 508000 h 508000"/>
              <a:gd name="connsiteX3" fmla="*/ 3078 w 4321078"/>
              <a:gd name="connsiteY3" fmla="*/ 508000 h 508000"/>
              <a:gd name="connsiteX4" fmla="*/ 128479 w 4321078"/>
              <a:gd name="connsiteY4" fmla="*/ 160302 h 508000"/>
              <a:gd name="connsiteX5" fmla="*/ 489053 w 4321078"/>
              <a:gd name="connsiteY5" fmla="*/ 3197 h 508000"/>
              <a:gd name="connsiteX0" fmla="*/ 485975 w 4318000"/>
              <a:gd name="connsiteY0" fmla="*/ 11530 h 516333"/>
              <a:gd name="connsiteX1" fmla="*/ 4318000 w 4318000"/>
              <a:gd name="connsiteY1" fmla="*/ 8333 h 516333"/>
              <a:gd name="connsiteX2" fmla="*/ 4318000 w 4318000"/>
              <a:gd name="connsiteY2" fmla="*/ 516333 h 516333"/>
              <a:gd name="connsiteX3" fmla="*/ 0 w 4318000"/>
              <a:gd name="connsiteY3" fmla="*/ 516333 h 516333"/>
              <a:gd name="connsiteX4" fmla="*/ 125401 w 4318000"/>
              <a:gd name="connsiteY4" fmla="*/ 168635 h 516333"/>
              <a:gd name="connsiteX5" fmla="*/ 485975 w 4318000"/>
              <a:gd name="connsiteY5" fmla="*/ 11530 h 516333"/>
              <a:gd name="connsiteX0" fmla="*/ 490682 w 4322707"/>
              <a:gd name="connsiteY0" fmla="*/ 11530 h 516783"/>
              <a:gd name="connsiteX1" fmla="*/ 4322707 w 4322707"/>
              <a:gd name="connsiteY1" fmla="*/ 8333 h 516783"/>
              <a:gd name="connsiteX2" fmla="*/ 4322707 w 4322707"/>
              <a:gd name="connsiteY2" fmla="*/ 516333 h 516783"/>
              <a:gd name="connsiteX3" fmla="*/ 4707 w 4322707"/>
              <a:gd name="connsiteY3" fmla="*/ 516333 h 516783"/>
              <a:gd name="connsiteX4" fmla="*/ 130108 w 4322707"/>
              <a:gd name="connsiteY4" fmla="*/ 168635 h 516783"/>
              <a:gd name="connsiteX5" fmla="*/ 490682 w 4322707"/>
              <a:gd name="connsiteY5" fmla="*/ 11530 h 516783"/>
              <a:gd name="connsiteX0" fmla="*/ 492125 w 4324150"/>
              <a:gd name="connsiteY0" fmla="*/ 3197 h 508257"/>
              <a:gd name="connsiteX1" fmla="*/ 4324150 w 4324150"/>
              <a:gd name="connsiteY1" fmla="*/ 0 h 508257"/>
              <a:gd name="connsiteX2" fmla="*/ 4324150 w 4324150"/>
              <a:gd name="connsiteY2" fmla="*/ 508000 h 508257"/>
              <a:gd name="connsiteX3" fmla="*/ 6150 w 4324150"/>
              <a:gd name="connsiteY3" fmla="*/ 508000 h 508257"/>
              <a:gd name="connsiteX4" fmla="*/ 131551 w 4324150"/>
              <a:gd name="connsiteY4" fmla="*/ 160302 h 508257"/>
              <a:gd name="connsiteX5" fmla="*/ 492125 w 4324150"/>
              <a:gd name="connsiteY5" fmla="*/ 3197 h 508257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87100 w 4319125"/>
              <a:gd name="connsiteY0" fmla="*/ 3197 h 508265"/>
              <a:gd name="connsiteX1" fmla="*/ 4319125 w 4319125"/>
              <a:gd name="connsiteY1" fmla="*/ 0 h 508265"/>
              <a:gd name="connsiteX2" fmla="*/ 4319125 w 4319125"/>
              <a:gd name="connsiteY2" fmla="*/ 508000 h 508265"/>
              <a:gd name="connsiteX3" fmla="*/ 1125 w 4319125"/>
              <a:gd name="connsiteY3" fmla="*/ 508000 h 508265"/>
              <a:gd name="connsiteX4" fmla="*/ 126526 w 4319125"/>
              <a:gd name="connsiteY4" fmla="*/ 160302 h 508265"/>
              <a:gd name="connsiteX5" fmla="*/ 487100 w 431912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431912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100300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09825"/>
              <a:gd name="connsiteY0" fmla="*/ 0 h 505068"/>
              <a:gd name="connsiteX1" fmla="*/ 6109825 w 6109825"/>
              <a:gd name="connsiteY1" fmla="*/ 6328 h 505068"/>
              <a:gd name="connsiteX2" fmla="*/ 6100300 w 6109825"/>
              <a:gd name="connsiteY2" fmla="*/ 504803 h 505068"/>
              <a:gd name="connsiteX3" fmla="*/ 1125 w 6109825"/>
              <a:gd name="connsiteY3" fmla="*/ 504803 h 505068"/>
              <a:gd name="connsiteX4" fmla="*/ 126526 w 6109825"/>
              <a:gd name="connsiteY4" fmla="*/ 157105 h 505068"/>
              <a:gd name="connsiteX5" fmla="*/ 487100 w 6109825"/>
              <a:gd name="connsiteY5" fmla="*/ 0 h 505068"/>
              <a:gd name="connsiteX0" fmla="*/ 487100 w 7881475"/>
              <a:gd name="connsiteY0" fmla="*/ 3197 h 508265"/>
              <a:gd name="connsiteX1" fmla="*/ 7881475 w 7881475"/>
              <a:gd name="connsiteY1" fmla="*/ 0 h 508265"/>
              <a:gd name="connsiteX2" fmla="*/ 6100300 w 7881475"/>
              <a:gd name="connsiteY2" fmla="*/ 508000 h 508265"/>
              <a:gd name="connsiteX3" fmla="*/ 1125 w 7881475"/>
              <a:gd name="connsiteY3" fmla="*/ 508000 h 508265"/>
              <a:gd name="connsiteX4" fmla="*/ 126526 w 7881475"/>
              <a:gd name="connsiteY4" fmla="*/ 160302 h 508265"/>
              <a:gd name="connsiteX5" fmla="*/ 487100 w 7881475"/>
              <a:gd name="connsiteY5" fmla="*/ 3197 h 508265"/>
              <a:gd name="connsiteX0" fmla="*/ 487100 w 7900525"/>
              <a:gd name="connsiteY0" fmla="*/ 3197 h 508265"/>
              <a:gd name="connsiteX1" fmla="*/ 788147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  <a:gd name="connsiteX0" fmla="*/ 487100 w 7900525"/>
              <a:gd name="connsiteY0" fmla="*/ 3197 h 508265"/>
              <a:gd name="connsiteX1" fmla="*/ 790052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525" h="508265">
                <a:moveTo>
                  <a:pt x="487100" y="3197"/>
                </a:moveTo>
                <a:lnTo>
                  <a:pt x="7900525" y="0"/>
                </a:lnTo>
                <a:lnTo>
                  <a:pt x="7900525" y="508000"/>
                </a:lnTo>
                <a:lnTo>
                  <a:pt x="1125" y="508000"/>
                </a:lnTo>
                <a:cubicBezTo>
                  <a:pt x="-119" y="516392"/>
                  <a:pt x="-16046" y="324574"/>
                  <a:pt x="126526" y="160302"/>
                </a:cubicBezTo>
                <a:cubicBezTo>
                  <a:pt x="269098" y="-3970"/>
                  <a:pt x="482008" y="14002"/>
                  <a:pt x="487100" y="3197"/>
                </a:cubicBezTo>
                <a:close/>
              </a:path>
            </a:pathLst>
          </a:custGeom>
          <a:solidFill>
            <a:srgbClr val="00B1BB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 err="1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Suivez-nous</a:t>
            </a: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nl-BE" sz="1400" b="1" dirty="0" err="1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sur</a:t>
            </a: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les </a:t>
            </a:r>
            <a:r>
              <a:rPr lang="nl-BE" sz="1400" b="1" dirty="0" err="1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réseaux</a:t>
            </a: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BE" sz="600" b="1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LinkedIn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Instagram</a:t>
            </a:r>
            <a:endParaRPr lang="en-NL" sz="14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A210ABE-E64A-B2A5-FB9D-C864500CEB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8675" y="6257949"/>
            <a:ext cx="240805" cy="240805"/>
          </a:xfrm>
          <a:prstGeom prst="rect">
            <a:avLst/>
          </a:prstGeom>
        </p:spPr>
      </p:pic>
      <p:pic>
        <p:nvPicPr>
          <p:cNvPr id="4" name="Picture 3" descr="A logo of a camera&#10;&#10;Description automatically generated">
            <a:extLst>
              <a:ext uri="{FF2B5EF4-FFF2-40B4-BE49-F238E27FC236}">
                <a16:creationId xmlns:a16="http://schemas.microsoft.com/office/drawing/2014/main" id="{7D432D82-3240-0E96-A6F6-25E5552D71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58674" y="6564709"/>
            <a:ext cx="240806" cy="2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7AA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rch on a blue background&#10;&#10;Description automatically generated">
            <a:extLst>
              <a:ext uri="{FF2B5EF4-FFF2-40B4-BE49-F238E27FC236}">
                <a16:creationId xmlns:a16="http://schemas.microsoft.com/office/drawing/2014/main" id="{054761FB-9B6D-1EFC-BA72-51488A374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99" y="4202050"/>
            <a:ext cx="2220731" cy="2655950"/>
          </a:xfrm>
          <a:prstGeom prst="rect">
            <a:avLst/>
          </a:prstGeom>
        </p:spPr>
      </p:pic>
      <p:pic>
        <p:nvPicPr>
          <p:cNvPr id="8" name="Picture 7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2C31E358-2C61-65E2-B969-BC7532B7A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1F22F-369C-3112-2C79-6AC1E6BF669A}"/>
              </a:ext>
            </a:extLst>
          </p:cNvPr>
          <p:cNvSpPr txBox="1"/>
          <p:nvPr userDrawn="1"/>
        </p:nvSpPr>
        <p:spPr>
          <a:xfrm>
            <a:off x="332816" y="2721114"/>
            <a:ext cx="518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MERCI !</a:t>
            </a:r>
            <a:endParaRPr lang="en-BE" sz="40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5FDD5713-08E5-4F70-A83F-515D1DEFBE1A}"/>
              </a:ext>
            </a:extLst>
          </p:cNvPr>
          <p:cNvSpPr txBox="1">
            <a:spLocks/>
          </p:cNvSpPr>
          <p:nvPr userDrawn="1"/>
        </p:nvSpPr>
        <p:spPr>
          <a:xfrm>
            <a:off x="9496212" y="5892971"/>
            <a:ext cx="2695787" cy="965029"/>
          </a:xfrm>
          <a:custGeom>
            <a:avLst/>
            <a:gdLst>
              <a:gd name="connsiteX0" fmla="*/ 0 w 4318000"/>
              <a:gd name="connsiteY0" fmla="*/ 0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0 w 4318000"/>
              <a:gd name="connsiteY4" fmla="*/ 0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485975 w 4318000"/>
              <a:gd name="connsiteY4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214923 w 4318000"/>
              <a:gd name="connsiteY4" fmla="*/ 281796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485975 w 4318000"/>
              <a:gd name="connsiteY0" fmla="*/ 3197 h 508000"/>
              <a:gd name="connsiteX1" fmla="*/ 4318000 w 4318000"/>
              <a:gd name="connsiteY1" fmla="*/ 0 h 508000"/>
              <a:gd name="connsiteX2" fmla="*/ 4318000 w 4318000"/>
              <a:gd name="connsiteY2" fmla="*/ 508000 h 508000"/>
              <a:gd name="connsiteX3" fmla="*/ 0 w 4318000"/>
              <a:gd name="connsiteY3" fmla="*/ 508000 h 508000"/>
              <a:gd name="connsiteX4" fmla="*/ 125401 w 4318000"/>
              <a:gd name="connsiteY4" fmla="*/ 160302 h 508000"/>
              <a:gd name="connsiteX5" fmla="*/ 485975 w 4318000"/>
              <a:gd name="connsiteY5" fmla="*/ 3197 h 508000"/>
              <a:gd name="connsiteX0" fmla="*/ 816840 w 4648865"/>
              <a:gd name="connsiteY0" fmla="*/ 3197 h 508000"/>
              <a:gd name="connsiteX1" fmla="*/ 4648865 w 4648865"/>
              <a:gd name="connsiteY1" fmla="*/ 0 h 508000"/>
              <a:gd name="connsiteX2" fmla="*/ 4648865 w 4648865"/>
              <a:gd name="connsiteY2" fmla="*/ 508000 h 508000"/>
              <a:gd name="connsiteX3" fmla="*/ 330865 w 4648865"/>
              <a:gd name="connsiteY3" fmla="*/ 508000 h 508000"/>
              <a:gd name="connsiteX4" fmla="*/ 456266 w 4648865"/>
              <a:gd name="connsiteY4" fmla="*/ 160302 h 508000"/>
              <a:gd name="connsiteX5" fmla="*/ 816840 w 4648865"/>
              <a:gd name="connsiteY5" fmla="*/ 3197 h 508000"/>
              <a:gd name="connsiteX0" fmla="*/ 489053 w 4321078"/>
              <a:gd name="connsiteY0" fmla="*/ 3197 h 508000"/>
              <a:gd name="connsiteX1" fmla="*/ 4321078 w 4321078"/>
              <a:gd name="connsiteY1" fmla="*/ 0 h 508000"/>
              <a:gd name="connsiteX2" fmla="*/ 4321078 w 4321078"/>
              <a:gd name="connsiteY2" fmla="*/ 508000 h 508000"/>
              <a:gd name="connsiteX3" fmla="*/ 3078 w 4321078"/>
              <a:gd name="connsiteY3" fmla="*/ 508000 h 508000"/>
              <a:gd name="connsiteX4" fmla="*/ 128479 w 4321078"/>
              <a:gd name="connsiteY4" fmla="*/ 160302 h 508000"/>
              <a:gd name="connsiteX5" fmla="*/ 489053 w 4321078"/>
              <a:gd name="connsiteY5" fmla="*/ 3197 h 508000"/>
              <a:gd name="connsiteX0" fmla="*/ 485975 w 4318000"/>
              <a:gd name="connsiteY0" fmla="*/ 11530 h 516333"/>
              <a:gd name="connsiteX1" fmla="*/ 4318000 w 4318000"/>
              <a:gd name="connsiteY1" fmla="*/ 8333 h 516333"/>
              <a:gd name="connsiteX2" fmla="*/ 4318000 w 4318000"/>
              <a:gd name="connsiteY2" fmla="*/ 516333 h 516333"/>
              <a:gd name="connsiteX3" fmla="*/ 0 w 4318000"/>
              <a:gd name="connsiteY3" fmla="*/ 516333 h 516333"/>
              <a:gd name="connsiteX4" fmla="*/ 125401 w 4318000"/>
              <a:gd name="connsiteY4" fmla="*/ 168635 h 516333"/>
              <a:gd name="connsiteX5" fmla="*/ 485975 w 4318000"/>
              <a:gd name="connsiteY5" fmla="*/ 11530 h 516333"/>
              <a:gd name="connsiteX0" fmla="*/ 490682 w 4322707"/>
              <a:gd name="connsiteY0" fmla="*/ 11530 h 516783"/>
              <a:gd name="connsiteX1" fmla="*/ 4322707 w 4322707"/>
              <a:gd name="connsiteY1" fmla="*/ 8333 h 516783"/>
              <a:gd name="connsiteX2" fmla="*/ 4322707 w 4322707"/>
              <a:gd name="connsiteY2" fmla="*/ 516333 h 516783"/>
              <a:gd name="connsiteX3" fmla="*/ 4707 w 4322707"/>
              <a:gd name="connsiteY3" fmla="*/ 516333 h 516783"/>
              <a:gd name="connsiteX4" fmla="*/ 130108 w 4322707"/>
              <a:gd name="connsiteY4" fmla="*/ 168635 h 516783"/>
              <a:gd name="connsiteX5" fmla="*/ 490682 w 4322707"/>
              <a:gd name="connsiteY5" fmla="*/ 11530 h 516783"/>
              <a:gd name="connsiteX0" fmla="*/ 492125 w 4324150"/>
              <a:gd name="connsiteY0" fmla="*/ 3197 h 508257"/>
              <a:gd name="connsiteX1" fmla="*/ 4324150 w 4324150"/>
              <a:gd name="connsiteY1" fmla="*/ 0 h 508257"/>
              <a:gd name="connsiteX2" fmla="*/ 4324150 w 4324150"/>
              <a:gd name="connsiteY2" fmla="*/ 508000 h 508257"/>
              <a:gd name="connsiteX3" fmla="*/ 6150 w 4324150"/>
              <a:gd name="connsiteY3" fmla="*/ 508000 h 508257"/>
              <a:gd name="connsiteX4" fmla="*/ 131551 w 4324150"/>
              <a:gd name="connsiteY4" fmla="*/ 160302 h 508257"/>
              <a:gd name="connsiteX5" fmla="*/ 492125 w 4324150"/>
              <a:gd name="connsiteY5" fmla="*/ 3197 h 508257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92125 w 4324150"/>
              <a:gd name="connsiteY0" fmla="*/ 3197 h 508279"/>
              <a:gd name="connsiteX1" fmla="*/ 4324150 w 4324150"/>
              <a:gd name="connsiteY1" fmla="*/ 0 h 508279"/>
              <a:gd name="connsiteX2" fmla="*/ 4324150 w 4324150"/>
              <a:gd name="connsiteY2" fmla="*/ 508000 h 508279"/>
              <a:gd name="connsiteX3" fmla="*/ 6150 w 4324150"/>
              <a:gd name="connsiteY3" fmla="*/ 508000 h 508279"/>
              <a:gd name="connsiteX4" fmla="*/ 131551 w 4324150"/>
              <a:gd name="connsiteY4" fmla="*/ 160302 h 508279"/>
              <a:gd name="connsiteX5" fmla="*/ 492125 w 4324150"/>
              <a:gd name="connsiteY5" fmla="*/ 3197 h 508279"/>
              <a:gd name="connsiteX0" fmla="*/ 487100 w 4319125"/>
              <a:gd name="connsiteY0" fmla="*/ 3197 h 508265"/>
              <a:gd name="connsiteX1" fmla="*/ 4319125 w 4319125"/>
              <a:gd name="connsiteY1" fmla="*/ 0 h 508265"/>
              <a:gd name="connsiteX2" fmla="*/ 4319125 w 4319125"/>
              <a:gd name="connsiteY2" fmla="*/ 508000 h 508265"/>
              <a:gd name="connsiteX3" fmla="*/ 1125 w 4319125"/>
              <a:gd name="connsiteY3" fmla="*/ 508000 h 508265"/>
              <a:gd name="connsiteX4" fmla="*/ 126526 w 4319125"/>
              <a:gd name="connsiteY4" fmla="*/ 160302 h 508265"/>
              <a:gd name="connsiteX5" fmla="*/ 487100 w 431912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431912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090775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28875"/>
              <a:gd name="connsiteY0" fmla="*/ 3197 h 508265"/>
              <a:gd name="connsiteX1" fmla="*/ 6128875 w 6128875"/>
              <a:gd name="connsiteY1" fmla="*/ 0 h 508265"/>
              <a:gd name="connsiteX2" fmla="*/ 6100300 w 6128875"/>
              <a:gd name="connsiteY2" fmla="*/ 508000 h 508265"/>
              <a:gd name="connsiteX3" fmla="*/ 1125 w 6128875"/>
              <a:gd name="connsiteY3" fmla="*/ 508000 h 508265"/>
              <a:gd name="connsiteX4" fmla="*/ 126526 w 6128875"/>
              <a:gd name="connsiteY4" fmla="*/ 160302 h 508265"/>
              <a:gd name="connsiteX5" fmla="*/ 487100 w 6128875"/>
              <a:gd name="connsiteY5" fmla="*/ 3197 h 508265"/>
              <a:gd name="connsiteX0" fmla="*/ 487100 w 6109825"/>
              <a:gd name="connsiteY0" fmla="*/ 0 h 505068"/>
              <a:gd name="connsiteX1" fmla="*/ 6109825 w 6109825"/>
              <a:gd name="connsiteY1" fmla="*/ 6328 h 505068"/>
              <a:gd name="connsiteX2" fmla="*/ 6100300 w 6109825"/>
              <a:gd name="connsiteY2" fmla="*/ 504803 h 505068"/>
              <a:gd name="connsiteX3" fmla="*/ 1125 w 6109825"/>
              <a:gd name="connsiteY3" fmla="*/ 504803 h 505068"/>
              <a:gd name="connsiteX4" fmla="*/ 126526 w 6109825"/>
              <a:gd name="connsiteY4" fmla="*/ 157105 h 505068"/>
              <a:gd name="connsiteX5" fmla="*/ 487100 w 6109825"/>
              <a:gd name="connsiteY5" fmla="*/ 0 h 505068"/>
              <a:gd name="connsiteX0" fmla="*/ 487100 w 7881475"/>
              <a:gd name="connsiteY0" fmla="*/ 3197 h 508265"/>
              <a:gd name="connsiteX1" fmla="*/ 7881475 w 7881475"/>
              <a:gd name="connsiteY1" fmla="*/ 0 h 508265"/>
              <a:gd name="connsiteX2" fmla="*/ 6100300 w 7881475"/>
              <a:gd name="connsiteY2" fmla="*/ 508000 h 508265"/>
              <a:gd name="connsiteX3" fmla="*/ 1125 w 7881475"/>
              <a:gd name="connsiteY3" fmla="*/ 508000 h 508265"/>
              <a:gd name="connsiteX4" fmla="*/ 126526 w 7881475"/>
              <a:gd name="connsiteY4" fmla="*/ 160302 h 508265"/>
              <a:gd name="connsiteX5" fmla="*/ 487100 w 7881475"/>
              <a:gd name="connsiteY5" fmla="*/ 3197 h 508265"/>
              <a:gd name="connsiteX0" fmla="*/ 487100 w 7900525"/>
              <a:gd name="connsiteY0" fmla="*/ 3197 h 508265"/>
              <a:gd name="connsiteX1" fmla="*/ 788147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  <a:gd name="connsiteX0" fmla="*/ 487100 w 7900525"/>
              <a:gd name="connsiteY0" fmla="*/ 3197 h 508265"/>
              <a:gd name="connsiteX1" fmla="*/ 7900525 w 7900525"/>
              <a:gd name="connsiteY1" fmla="*/ 0 h 508265"/>
              <a:gd name="connsiteX2" fmla="*/ 7900525 w 7900525"/>
              <a:gd name="connsiteY2" fmla="*/ 508000 h 508265"/>
              <a:gd name="connsiteX3" fmla="*/ 1125 w 7900525"/>
              <a:gd name="connsiteY3" fmla="*/ 508000 h 508265"/>
              <a:gd name="connsiteX4" fmla="*/ 126526 w 7900525"/>
              <a:gd name="connsiteY4" fmla="*/ 160302 h 508265"/>
              <a:gd name="connsiteX5" fmla="*/ 487100 w 7900525"/>
              <a:gd name="connsiteY5" fmla="*/ 3197 h 5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525" h="508265">
                <a:moveTo>
                  <a:pt x="487100" y="3197"/>
                </a:moveTo>
                <a:lnTo>
                  <a:pt x="7900525" y="0"/>
                </a:lnTo>
                <a:lnTo>
                  <a:pt x="7900525" y="508000"/>
                </a:lnTo>
                <a:lnTo>
                  <a:pt x="1125" y="508000"/>
                </a:lnTo>
                <a:cubicBezTo>
                  <a:pt x="-119" y="516392"/>
                  <a:pt x="-16046" y="324574"/>
                  <a:pt x="126526" y="160302"/>
                </a:cubicBezTo>
                <a:cubicBezTo>
                  <a:pt x="269098" y="-3970"/>
                  <a:pt x="482008" y="14002"/>
                  <a:pt x="487100" y="3197"/>
                </a:cubicBezTo>
                <a:close/>
              </a:path>
            </a:pathLst>
          </a:custGeom>
          <a:solidFill>
            <a:srgbClr val="00B1BB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 err="1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Suivez-nous</a:t>
            </a: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nl-BE" sz="1400" b="1" dirty="0" err="1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sur</a:t>
            </a: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les </a:t>
            </a:r>
            <a:r>
              <a:rPr lang="nl-BE" sz="1400" b="1" dirty="0" err="1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réseaux</a:t>
            </a:r>
            <a:r>
              <a:rPr lang="nl-BE" sz="1400" b="1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BE" sz="600" b="1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Link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edIn</a:t>
            </a:r>
            <a:endParaRPr lang="en-US" sz="14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All Round Gothic Book" panose="020B05030202020201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Instagram</a:t>
            </a:r>
            <a:endParaRPr lang="en-NL" sz="140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A210ABE-E64A-B2A5-FB9D-C864500CEB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8675" y="6257949"/>
            <a:ext cx="240805" cy="240805"/>
          </a:xfrm>
          <a:prstGeom prst="rect">
            <a:avLst/>
          </a:prstGeom>
        </p:spPr>
      </p:pic>
      <p:pic>
        <p:nvPicPr>
          <p:cNvPr id="4" name="Picture 3" descr="A logo of a camera&#10;&#10;Description automatically generated">
            <a:extLst>
              <a:ext uri="{FF2B5EF4-FFF2-40B4-BE49-F238E27FC236}">
                <a16:creationId xmlns:a16="http://schemas.microsoft.com/office/drawing/2014/main" id="{7D432D82-3240-0E96-A6F6-25E5552D71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8674" y="6564709"/>
            <a:ext cx="240806" cy="240806"/>
          </a:xfrm>
          <a:prstGeom prst="rect">
            <a:avLst/>
          </a:prstGeom>
        </p:spPr>
      </p:pic>
      <p:pic>
        <p:nvPicPr>
          <p:cNvPr id="10" name="Picture 9" descr="A white line on a blue background&#10;&#10;Description automatically generated">
            <a:extLst>
              <a:ext uri="{FF2B5EF4-FFF2-40B4-BE49-F238E27FC236}">
                <a16:creationId xmlns:a16="http://schemas.microsoft.com/office/drawing/2014/main" id="{020A5CE5-6C94-C51B-47F2-D7896A379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12" y="0"/>
            <a:ext cx="2146495" cy="13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A22E-C99D-15D8-90C0-DB62F595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6301D-4C41-6964-4587-1932035E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D62F1-D170-F100-9A95-0DD59442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7D00-3D72-C835-9428-5B450ED3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D79BB-239A-8E8E-7767-A9F0D8B9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5449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B1B2-0B32-7F8C-CFCC-6C7120A7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7D0DB-73F2-D2F2-008D-D4F186BB8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47E6-F5C1-492B-93F7-0E758D90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F7BE1-EF5E-31B2-3F41-949CAC3F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6A3E-7B0D-AC18-4E45-7D59A7CC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081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2FD-0941-76FF-141E-6086F999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1935B-B4B6-5B5E-90F5-4174CC816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43F0F-5ED5-C083-6098-CC6C1E28B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87F96-84F0-8EED-F046-DCCEE29B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74980-AE3E-3CF6-652E-66B7666E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0660-23AA-CCDD-DE2B-52F5F9E7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3987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B7B8-31B4-2AF5-9032-A68BC8C7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9B304-B994-3C4F-D847-2566DECF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602B-C847-591B-8C38-60EF86E70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08296-94E8-876F-BECB-5F6391A25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12714-FAFB-7C68-8061-D099A3DD4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208FA-A5FF-F4FD-EA33-3D5B0C8C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A46A3-3CC1-4C1D-3C40-FC54A270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F122B-CF7D-DC8E-5479-AA560081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00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850F-D6B0-A71E-18DA-595C0E7F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1ACAA-C05B-87E5-EE57-0DC4EBDC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A43CF-33FB-A874-A1DB-068CD8A0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06399-F901-84BE-38BB-B4B88E81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667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8BA64-1DC4-B2D7-1E96-83E6E791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6AF0D-A22F-3759-68A4-E78206ED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E0C64-672A-8014-C2A4-C94A967B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854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2782-ED5F-D34C-888F-0BD899F5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16A8-0C93-686A-A177-0FAC28FAA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56E71-7593-F20C-6344-7BAF597D5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27450-4DC7-B460-CFAC-C994B66E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6C3E1-ACF1-DFA3-2C0A-1AC3FF53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7A030-0C12-6E09-46AB-A2E4B86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111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B562-9586-A209-0195-CECB5814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75989-E83B-A4B6-B8AB-9E7DECE81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FFD41-9E90-07AD-A161-5FCCEC3A1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41EC6-B24E-E8AF-116A-31110572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E4805-8A76-34FD-916D-61D67933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0B7F4-5E5E-B897-A7F1-FE0F9DA9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369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0A919-A71F-86A4-14E9-8B6FF90E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334AC-BD2A-6FC7-FAF9-DC923FD41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DEDDF-FFE1-EBBE-C071-084369FA9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12BC4-524B-437B-9756-EA57D6BC8045}" type="datetimeFigureOut">
              <a:rPr lang="en-BE" smtClean="0"/>
              <a:t>11/22/2024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8C636-0C64-7103-36AC-3ACD89499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0DDBC-9743-DD23-F1E0-F28545B7F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BDC9D-30BD-42FA-907F-D959C66FD809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40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691" r:id="rId14"/>
    <p:sldLayoutId id="2147483695" r:id="rId15"/>
    <p:sldLayoutId id="2147483692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Octicons-sync.sv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2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s://www.ibr-ire.be/fr/notre-profession/secteurs-dintervention/pme/plateforme-evaluation-d-entreprises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ompta-facile.com/resultat-net-comptable-definition-calcul-interet/" TargetMode="External"/><Relationship Id="rId5" Type="http://schemas.openxmlformats.org/officeDocument/2006/relationships/hyperlink" Target="https://www.compta-facile.com/ebe-excedent-brut-exploitation-definition-calcul-interet/" TargetMode="External"/><Relationship Id="rId4" Type="http://schemas.openxmlformats.org/officeDocument/2006/relationships/hyperlink" Target="https://www.compta-facile.com/comment-lire-comprendre-interpreter-compte-de-resulta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mailto:christophe.remon@remon.be" TargetMode="External"/><Relationship Id="rId4" Type="http://schemas.openxmlformats.org/officeDocument/2006/relationships/hyperlink" Target="http://www.fidunew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7AFBC52F-DDE7-2E35-BCE2-A1CF92C49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F701F712-CFDB-E083-17BA-FE249DCF3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" y="54539"/>
            <a:ext cx="3666837" cy="1518764"/>
          </a:xfrm>
          <a:prstGeom prst="rect">
            <a:avLst/>
          </a:prstGeom>
        </p:spPr>
      </p:pic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582948CB-4E9E-91CF-EF0A-16F2E6D05D44}"/>
              </a:ext>
            </a:extLst>
          </p:cNvPr>
          <p:cNvSpPr/>
          <p:nvPr/>
        </p:nvSpPr>
        <p:spPr>
          <a:xfrm>
            <a:off x="0" y="2832100"/>
            <a:ext cx="12192000" cy="1617980"/>
          </a:xfrm>
          <a:prstGeom prst="flowChartProcess">
            <a:avLst/>
          </a:prstGeom>
          <a:gradFill flip="none" rotWithShape="1">
            <a:gsLst>
              <a:gs pos="0">
                <a:srgbClr val="00B1BB">
                  <a:shade val="30000"/>
                  <a:satMod val="115000"/>
                </a:srgbClr>
              </a:gs>
              <a:gs pos="50000">
                <a:srgbClr val="00B1BB">
                  <a:shade val="67500"/>
                  <a:satMod val="115000"/>
                </a:srgbClr>
              </a:gs>
              <a:gs pos="100000">
                <a:srgbClr val="00B1B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>
                <a:latin typeface="Constantia" panose="02030602050306030303" pitchFamily="18" charset="0"/>
              </a:rPr>
              <a:t>La valeur ajoutée du Reviseur d’entreprises dans le cadre des transmissions </a:t>
            </a:r>
            <a:endParaRPr lang="en-BE" sz="4000" dirty="0">
              <a:latin typeface="Constantia" panose="02030602050306030303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0CBC194F-A8E4-9332-A970-8D97BDDF2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AF4D82-B307-D5A6-F485-695D57555E0D}"/>
              </a:ext>
            </a:extLst>
          </p:cNvPr>
          <p:cNvSpPr/>
          <p:nvPr/>
        </p:nvSpPr>
        <p:spPr>
          <a:xfrm>
            <a:off x="11490216" y="6317673"/>
            <a:ext cx="701784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SmartArt Placeholder 19">
            <a:extLst>
              <a:ext uri="{FF2B5EF4-FFF2-40B4-BE49-F238E27FC236}">
                <a16:creationId xmlns:a16="http://schemas.microsoft.com/office/drawing/2014/main" id="{6BD46829-CEBF-9373-57E2-2A47F024B03B}"/>
              </a:ext>
            </a:extLst>
          </p:cNvPr>
          <p:cNvSpPr txBox="1">
            <a:spLocks/>
          </p:cNvSpPr>
          <p:nvPr/>
        </p:nvSpPr>
        <p:spPr>
          <a:xfrm flipH="1">
            <a:off x="9954491" y="6179127"/>
            <a:ext cx="2237508" cy="678872"/>
          </a:xfrm>
          <a:prstGeom prst="round1Rect">
            <a:avLst>
              <a:gd name="adj" fmla="val 33873"/>
            </a:avLst>
          </a:prstGeom>
          <a:solidFill>
            <a:srgbClr val="8DD1D4"/>
          </a:solidFill>
          <a:ln>
            <a:solidFill>
              <a:srgbClr val="8DD1D4"/>
            </a:solidFill>
          </a:ln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onstantia" panose="02030602050306030303" pitchFamily="18" charset="0"/>
                <a:cs typeface="Times New Roman" panose="02020603050405020304" pitchFamily="18" charset="0"/>
              </a:rPr>
              <a:t>22/11/2024</a:t>
            </a:r>
          </a:p>
          <a:p>
            <a:endParaRPr lang="en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5BFB78-33AD-0ED3-E1DF-3BDF15142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027" y="4872494"/>
            <a:ext cx="2913867" cy="12715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D4B806-5021-45DD-88F4-8729851E9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910812" y="1695719"/>
            <a:ext cx="8915676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marR="22860" lvl="0" indent="0" algn="l" defTabSz="457200" rtl="0" eaLnBrk="1" fontAlgn="auto" latinLnBrk="0" hangingPunct="1">
              <a:lnSpc>
                <a:spcPts val="1454"/>
              </a:lnSpc>
              <a:spcBef>
                <a:spcPts val="7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Valeurs</a:t>
            </a:r>
            <a:r>
              <a:rPr kumimoji="0" lang="fr-FR" sz="1400" b="1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utilisées</a:t>
            </a:r>
            <a:r>
              <a:rPr kumimoji="0" lang="fr-FR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lors</a:t>
            </a:r>
            <a:r>
              <a:rPr kumimoji="0" lang="fr-FR" sz="1400" b="1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l’application</a:t>
            </a:r>
            <a:r>
              <a:rPr kumimoji="0" lang="fr-FR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méthodes</a:t>
            </a:r>
            <a:r>
              <a:rPr kumimoji="0" lang="fr-FR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valorisation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doivent</a:t>
            </a:r>
            <a:r>
              <a:rPr kumimoji="0" lang="fr-FR" sz="14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être</a:t>
            </a:r>
            <a:r>
              <a:rPr kumimoji="0" lang="fr-FR" sz="14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identifiables</a:t>
            </a:r>
            <a:r>
              <a:rPr kumimoji="0" lang="fr-FR" sz="1400" b="1" i="0" u="none" strike="noStrike" kern="120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</a:t>
            </a:r>
            <a:r>
              <a:rPr kumimoji="0" lang="fr-FR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vérifiables</a:t>
            </a:r>
            <a:r>
              <a:rPr kumimoji="0" lang="fr-FR" sz="14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(et</a:t>
            </a:r>
            <a:r>
              <a:rPr kumimoji="0" lang="fr-FR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</a:t>
            </a:r>
            <a:r>
              <a:rPr kumimoji="0" lang="fr-FR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reposer</a:t>
            </a:r>
            <a:r>
              <a:rPr kumimoji="0" lang="fr-FR" sz="14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</a:t>
            </a:r>
            <a:r>
              <a:rPr kumimoji="0" lang="fr-FR" sz="14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affirmations</a:t>
            </a:r>
            <a:r>
              <a:rPr kumimoji="0" lang="fr-FR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</a:t>
            </a:r>
            <a:r>
              <a:rPr kumimoji="0" lang="fr-FR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vendeur)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525" marR="0" lvl="0" indent="0" algn="l" defTabSz="457200" rtl="0" eaLnBrk="1" fontAlgn="auto" latinLnBrk="0" hangingPunct="1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Eléments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compte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résultats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(normalisation):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95300" marR="851535" lvl="0" indent="-213836" algn="l" defTabSz="457200" rtl="0" eaLnBrk="1" fontAlgn="auto" latinLnBrk="0" hangingPunct="1">
              <a:lnSpc>
                <a:spcPts val="1454"/>
              </a:lnSpc>
              <a:spcBef>
                <a:spcPts val="881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95300" algn="l"/>
                <a:tab pos="4957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respect</a:t>
            </a:r>
            <a:r>
              <a:rPr kumimoji="0" lang="fr-FR" sz="14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réglementation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comptable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(cut-off,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règles d’amortissements)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95300" marR="0" lvl="0" indent="-214313" algn="l" defTabSz="457200" rtl="0" eaLnBrk="1" fontAlgn="auto" latinLnBrk="0" hangingPunct="1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95300" algn="l"/>
                <a:tab pos="4957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continuité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pertinence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règles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d’évaluation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95300" marR="0" lvl="0" indent="-214313" algn="l" defTabSz="457200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95300" algn="l"/>
                <a:tab pos="4957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</a:t>
            </a:r>
            <a:r>
              <a:rPr kumimoji="0" lang="fr-FR" sz="14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influencé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résultats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d’autres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exercices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95300" marR="3810" lvl="0" indent="-214313" algn="l" defTabSz="457200" rtl="0" eaLnBrk="1" fontAlgn="auto" latinLnBrk="0" hangingPunct="1">
              <a:lnSpc>
                <a:spcPts val="1454"/>
              </a:lnSpc>
              <a:spcBef>
                <a:spcPts val="401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95300" algn="l"/>
                <a:tab pos="4957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composition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normale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éléments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compte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résultats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(charges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liées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l’exploitation, charges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récurrentes,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loyer,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rémunération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direction,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entreprises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liées,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etc.)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Recommandations pour les valorisations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10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910812" y="1695719"/>
            <a:ext cx="8915676" cy="331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marR="0" lvl="0" indent="0" algn="l" defTabSz="457200" rtl="0" eaLnBrk="1" fontAlgn="auto" latinLnBrk="0" hangingPunct="1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Prudence</a:t>
            </a:r>
            <a:r>
              <a:rPr kumimoji="0" lang="fr-FR" sz="1400" b="1" i="0" u="none" strike="noStrike" kern="1200" cap="none" spc="-19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lang="fr-FR" sz="1400" b="1" i="0" u="none" strike="noStrike" kern="1200" cap="none" spc="-11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matière</a:t>
            </a:r>
            <a:r>
              <a:rPr kumimoji="0" lang="fr-FR" sz="1400" b="1" i="0" u="none" strike="noStrike" kern="1200" cap="none" spc="-8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1" i="0" u="none" strike="noStrike" kern="1200" cap="none" spc="-23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-8" normalizeH="0" baseline="0" noProof="0" dirty="0">
                <a:ln>
                  <a:noFill/>
                </a:ln>
                <a:solidFill>
                  <a:srgbClr val="2D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projections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Probabilité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non-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réalisation</a:t>
            </a:r>
            <a:r>
              <a:rPr kumimoji="0" lang="fr-FR" sz="1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(risque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élevé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terme)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Facteurs</a:t>
            </a:r>
            <a:r>
              <a:rPr kumimoji="0" lang="fr-FR" sz="1400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d’influence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(inflation,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évolution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technologique)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206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Prévoir</a:t>
            </a:r>
            <a:r>
              <a:rPr kumimoji="0" lang="fr-FR" sz="14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décote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risques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importants/réalisations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incertaines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525" marR="0" lvl="0" indent="0" algn="l" defTabSz="45720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Aspects</a:t>
            </a:r>
            <a:r>
              <a:rPr kumimoji="0" lang="fr-FR" sz="1400" b="1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financement</a:t>
            </a:r>
            <a:r>
              <a:rPr kumimoji="0" lang="fr-FR" sz="14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futur</a:t>
            </a:r>
            <a:r>
              <a:rPr kumimoji="0" lang="fr-FR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société</a:t>
            </a:r>
            <a:r>
              <a:rPr kumimoji="0" lang="fr-FR" sz="14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cible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2425" marR="3810" lvl="0" indent="0" algn="l" defTabSz="457200" rtl="0" eaLnBrk="1" fontAlgn="auto" latinLnBrk="0" hangingPunct="1">
              <a:lnSpc>
                <a:spcPts val="1454"/>
              </a:lnSpc>
              <a:spcBef>
                <a:spcPts val="394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Obligation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remboursement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anticipé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suite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</a:t>
            </a:r>
            <a:r>
              <a:rPr kumimoji="0" lang="fr-FR" sz="14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changement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Financement</a:t>
            </a:r>
            <a:r>
              <a:rPr kumimoji="0" lang="fr-FR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d’investissements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indispensables</a:t>
            </a:r>
            <a:r>
              <a:rPr kumimoji="0" lang="fr-FR" sz="14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importants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214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Financement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d’une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croissance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525" marR="0" lvl="0" indent="0" algn="l" defTabSz="4572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Déstructuration</a:t>
            </a:r>
            <a:r>
              <a:rPr kumimoji="0" lang="fr-FR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préalable</a:t>
            </a:r>
            <a:r>
              <a:rPr kumimoji="0" lang="fr-FR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1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l’entreprise</a:t>
            </a:r>
            <a:r>
              <a:rPr kumimoji="0" lang="fr-FR" sz="1400" b="1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cible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où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actifs</a:t>
            </a:r>
            <a:r>
              <a:rPr kumimoji="0" lang="fr-FR" sz="14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</a:t>
            </a:r>
            <a:r>
              <a:rPr kumimoji="0" lang="fr-FR" sz="14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sont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intéressants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pour</a:t>
            </a:r>
            <a:r>
              <a:rPr kumimoji="0" lang="fr-FR" sz="1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l’acquéreur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206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Scission,</a:t>
            </a:r>
            <a:r>
              <a:rPr kumimoji="0" lang="fr-FR" sz="14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scission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partielle,</a:t>
            </a:r>
            <a:r>
              <a:rPr kumimoji="0" lang="fr-FR" sz="1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reprise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d’une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branche</a:t>
            </a:r>
            <a:r>
              <a:rPr kumimoji="0" lang="fr-FR" sz="1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d’activité</a:t>
            </a:r>
          </a:p>
          <a:p>
            <a:pPr marL="457200" marR="0" lvl="0" indent="-105251" algn="l" defTabSz="457200" rtl="0" eaLnBrk="1" fontAlgn="auto" latinLnBrk="0" hangingPunct="1">
              <a:lnSpc>
                <a:spcPct val="100000"/>
              </a:lnSpc>
              <a:spcBef>
                <a:spcPts val="206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676" algn="l"/>
              </a:tabLst>
              <a:defRPr/>
            </a:pPr>
            <a:r>
              <a:rPr lang="fr-FR" sz="140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 familiale déstructurante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Recommandations pour les valorisations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11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Le monde a changé </a:t>
            </a:r>
            <a:b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</a:br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Les principes et les valeurs se sont inversés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12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91CAD9B0-AA2D-830B-42E1-9FC82F939F4D}"/>
              </a:ext>
            </a:extLst>
          </p:cNvPr>
          <p:cNvSpPr txBox="1"/>
          <p:nvPr/>
        </p:nvSpPr>
        <p:spPr>
          <a:xfrm>
            <a:off x="787808" y="2216923"/>
            <a:ext cx="2845012" cy="32470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None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BE" sz="12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QUID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Bâtiments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stock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Matériel de bureau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performance informatique interne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fournisseurs obligés et moins disant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passif social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L’endettement is beautiful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capitaux propres (too fat)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is Trash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417A72-7D08-9FBD-476C-F9D61142F7A1}"/>
              </a:ext>
            </a:extLst>
          </p:cNvPr>
          <p:cNvSpPr txBox="1"/>
          <p:nvPr/>
        </p:nvSpPr>
        <p:spPr>
          <a:xfrm>
            <a:off x="5828519" y="2216923"/>
            <a:ext cx="3105508" cy="3665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B2873"/>
              </a:buClr>
              <a:buNone/>
            </a:pPr>
            <a:r>
              <a:rPr lang="fr-BE" sz="12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 COVID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Télétravail 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Surabondance de stock (ex : Champagne)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Matériel de bureau nomade (ex : ordinateurs)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performance informatique externe (cloud, réseau,…)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fournisseurs partenaires particuliers (croissance à cout nul grâce à eux)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joyau social (la résilience ne se fait que dans la solidarité et l’excellence)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L’endettement is dangerous (Walking dettes)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Opportunités </a:t>
            </a:r>
          </a:p>
          <a:p>
            <a:pPr marL="171450" indent="-1714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is  King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DB685B7-A9ED-623B-EC1E-373BDFD48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69073" y="2958315"/>
            <a:ext cx="1323193" cy="17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4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910812" y="1695719"/>
            <a:ext cx="89156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fr-BE" altLang="fr-FR" sz="1400" b="1" u="sng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Immobilisations incorporelles et corporelles – Valeur d’utilité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Elles font l’objet d’amortissements complémentaires ou non-récurrents lorsqu’en raison de leur altération ou de modifications des </a:t>
            </a:r>
            <a:r>
              <a:rPr lang="fr-BE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circonstances économiques 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technologiques, leur valeur comptable dépasse leur valeur d’utilisation par l’entreprise (art 3:39, 42§1er , al.2 AR d’exécution du CSA).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Comment déterminer la valeur d’utilité (CGU- Cash generating Unit) ?</a:t>
            </a:r>
          </a:p>
          <a:p>
            <a:pPr marL="630238" lvl="2" indent="-269875" algn="just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alt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temps normal :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valeur d’utilité d’un bien </a:t>
            </a:r>
            <a:r>
              <a:rPr lang="fr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implique deux étapes :</a:t>
            </a:r>
          </a:p>
          <a:p>
            <a:pPr marL="984250" lvl="3" indent="-173038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Font typeface="+mj-lt"/>
              <a:buAutoNum type="arabicPeriod"/>
            </a:pPr>
            <a:r>
              <a:rPr lang="fr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l'estimation des entrées et des sorties de trésorerie futures générées par l'utilisation continue des actifs et par leur cession (s'il y a lieu) ;</a:t>
            </a:r>
          </a:p>
          <a:p>
            <a:pPr marL="984250" lvl="3" indent="-173038"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8FC2C6"/>
              </a:buClr>
              <a:buFont typeface="+mj-lt"/>
              <a:buAutoNum type="arabicPeriod"/>
            </a:pPr>
            <a:r>
              <a:rPr lang="fr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l'application d'un taux d'actualisation approprié à ces flux de trésorerie futurs (Pierre A. MICHEL – prof ULG et Solvay). </a:t>
            </a: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Valorisation des valeurs d’actifs</a:t>
            </a:r>
            <a:b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</a:br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immobilisés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13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6544C822-14F9-21C8-815E-F785B986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6" name="SmartArt Placeholder 19">
            <a:extLst>
              <a:ext uri="{FF2B5EF4-FFF2-40B4-BE49-F238E27FC236}">
                <a16:creationId xmlns:a16="http://schemas.microsoft.com/office/drawing/2014/main" id="{8DFD95B3-EC86-B616-31CC-25CAAA95480F}"/>
              </a:ext>
            </a:extLst>
          </p:cNvPr>
          <p:cNvSpPr txBox="1">
            <a:spLocks/>
          </p:cNvSpPr>
          <p:nvPr/>
        </p:nvSpPr>
        <p:spPr>
          <a:xfrm flipH="1">
            <a:off x="2748579" y="1919723"/>
            <a:ext cx="1764000" cy="1008000"/>
          </a:xfrm>
          <a:prstGeom prst="round1Rect">
            <a:avLst>
              <a:gd name="adj" fmla="val 33873"/>
            </a:avLst>
          </a:prstGeom>
          <a:solidFill>
            <a:srgbClr val="0094A6"/>
          </a:solidFill>
        </p:spPr>
        <p:txBody>
          <a:bodyPr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 b="1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 des performances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martArt Placeholder 25">
            <a:extLst>
              <a:ext uri="{FF2B5EF4-FFF2-40B4-BE49-F238E27FC236}">
                <a16:creationId xmlns:a16="http://schemas.microsoft.com/office/drawing/2014/main" id="{20741AE5-975E-59E0-E3CF-99D7A1E1209E}"/>
              </a:ext>
            </a:extLst>
          </p:cNvPr>
          <p:cNvSpPr txBox="1">
            <a:spLocks/>
          </p:cNvSpPr>
          <p:nvPr/>
        </p:nvSpPr>
        <p:spPr>
          <a:xfrm>
            <a:off x="611091" y="3040555"/>
            <a:ext cx="1764000" cy="1944000"/>
          </a:xfrm>
          <a:prstGeom prst="rect">
            <a:avLst/>
          </a:prstGeom>
          <a:solidFill>
            <a:srgbClr val="EEEFE5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BE"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Analyse et compréhension des états financiers historiques et prévisionnels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martArt Placeholder 19">
            <a:extLst>
              <a:ext uri="{FF2B5EF4-FFF2-40B4-BE49-F238E27FC236}">
                <a16:creationId xmlns:a16="http://schemas.microsoft.com/office/drawing/2014/main" id="{DEBEA2DE-FB8B-A8EC-51E7-6B481A33F89A}"/>
              </a:ext>
            </a:extLst>
          </p:cNvPr>
          <p:cNvSpPr txBox="1">
            <a:spLocks/>
          </p:cNvSpPr>
          <p:nvPr/>
        </p:nvSpPr>
        <p:spPr>
          <a:xfrm flipH="1">
            <a:off x="4886067" y="1906293"/>
            <a:ext cx="1764000" cy="1008000"/>
          </a:xfrm>
          <a:prstGeom prst="round1Rect">
            <a:avLst>
              <a:gd name="adj" fmla="val 33873"/>
            </a:avLst>
          </a:prstGeom>
          <a:solidFill>
            <a:srgbClr val="0094A6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 b="1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Fourchette de valorisation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martArt Placeholder 25">
            <a:extLst>
              <a:ext uri="{FF2B5EF4-FFF2-40B4-BE49-F238E27FC236}">
                <a16:creationId xmlns:a16="http://schemas.microsoft.com/office/drawing/2014/main" id="{63B9B75E-B80C-C48C-523F-9E5709494E0C}"/>
              </a:ext>
            </a:extLst>
          </p:cNvPr>
          <p:cNvSpPr txBox="1">
            <a:spLocks/>
          </p:cNvSpPr>
          <p:nvPr/>
        </p:nvSpPr>
        <p:spPr>
          <a:xfrm>
            <a:off x="2748579" y="3062363"/>
            <a:ext cx="1764000" cy="1944000"/>
          </a:xfrm>
          <a:prstGeom prst="rect">
            <a:avLst/>
          </a:prstGeom>
          <a:solidFill>
            <a:srgbClr val="EEEFE5"/>
          </a:solidFill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BE"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Validation de l’horizon d’évaluation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 des performances et des plus-values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Conversion des résultats en cash flows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SWOT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martArt Placeholder 19">
            <a:extLst>
              <a:ext uri="{FF2B5EF4-FFF2-40B4-BE49-F238E27FC236}">
                <a16:creationId xmlns:a16="http://schemas.microsoft.com/office/drawing/2014/main" id="{4F6D78FE-BC4C-C8FA-FCF0-80FB47759F59}"/>
              </a:ext>
            </a:extLst>
          </p:cNvPr>
          <p:cNvSpPr txBox="1">
            <a:spLocks/>
          </p:cNvSpPr>
          <p:nvPr/>
        </p:nvSpPr>
        <p:spPr>
          <a:xfrm flipH="1">
            <a:off x="7023555" y="1906293"/>
            <a:ext cx="1764000" cy="1008000"/>
          </a:xfrm>
          <a:prstGeom prst="round1Rect">
            <a:avLst>
              <a:gd name="adj" fmla="val 33873"/>
            </a:avLst>
          </a:prstGeom>
          <a:solidFill>
            <a:srgbClr val="0094A6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 b="1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des points d’attention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martArt Placeholder 25">
            <a:extLst>
              <a:ext uri="{FF2B5EF4-FFF2-40B4-BE49-F238E27FC236}">
                <a16:creationId xmlns:a16="http://schemas.microsoft.com/office/drawing/2014/main" id="{A74153A9-4BD3-75D2-29E6-53B74A7878EC}"/>
              </a:ext>
            </a:extLst>
          </p:cNvPr>
          <p:cNvSpPr txBox="1">
            <a:spLocks/>
          </p:cNvSpPr>
          <p:nvPr/>
        </p:nvSpPr>
        <p:spPr>
          <a:xfrm>
            <a:off x="4886067" y="3040555"/>
            <a:ext cx="1764000" cy="1944000"/>
          </a:xfrm>
          <a:prstGeom prst="rect">
            <a:avLst/>
          </a:prstGeom>
          <a:solidFill>
            <a:srgbClr val="EEEFE5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BE"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Valorisation sur base des méthodes pertinentes retenues 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06293C-6465-54D8-B494-A5D322175365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>
                <a:solidFill>
                  <a:srgbClr val="0094A6"/>
                </a:solidFill>
                <a:latin typeface="Constantia" panose="02030602050306030303" pitchFamily="18" charset="0"/>
              </a:rPr>
              <a:t>Le processus de valorisation</a:t>
            </a:r>
            <a:endParaRPr lang="en-BE" sz="36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pic>
        <p:nvPicPr>
          <p:cNvPr id="13" name="Picture 12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42FE32D9-F3BC-DF28-EC60-34F2B905A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94FB6F9D-A656-9BBD-BCBE-D69C74E37407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14</a:t>
            </a:fld>
            <a:endParaRPr lang="fr-BE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5C81BA-6107-57F1-ACBC-547D83117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5" name="Rectangle 14" descr="Banque">
            <a:extLst>
              <a:ext uri="{FF2B5EF4-FFF2-40B4-BE49-F238E27FC236}">
                <a16:creationId xmlns:a16="http://schemas.microsoft.com/office/drawing/2014/main" id="{73DAD31D-1F2F-E855-053B-733FC4CDE5B6}"/>
              </a:ext>
            </a:extLst>
          </p:cNvPr>
          <p:cNvSpPr/>
          <p:nvPr/>
        </p:nvSpPr>
        <p:spPr>
          <a:xfrm>
            <a:off x="1256703" y="1359482"/>
            <a:ext cx="472776" cy="47277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 dirty="0">
              <a:solidFill>
                <a:srgbClr val="00B1BB"/>
              </a:solidFill>
            </a:endParaRPr>
          </a:p>
        </p:txBody>
      </p:sp>
      <p:sp>
        <p:nvSpPr>
          <p:cNvPr id="16" name="Rectangle 15" descr="Coche">
            <a:extLst>
              <a:ext uri="{FF2B5EF4-FFF2-40B4-BE49-F238E27FC236}">
                <a16:creationId xmlns:a16="http://schemas.microsoft.com/office/drawing/2014/main" id="{9E96067C-2C83-78C3-0073-E376AAC7D775}"/>
              </a:ext>
            </a:extLst>
          </p:cNvPr>
          <p:cNvSpPr/>
          <p:nvPr/>
        </p:nvSpPr>
        <p:spPr>
          <a:xfrm>
            <a:off x="3539974" y="1359482"/>
            <a:ext cx="472776" cy="47277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19" name="SmartArt Placeholder 19">
            <a:extLst>
              <a:ext uri="{FF2B5EF4-FFF2-40B4-BE49-F238E27FC236}">
                <a16:creationId xmlns:a16="http://schemas.microsoft.com/office/drawing/2014/main" id="{C902DE4C-2FED-F157-16E3-1447B198939C}"/>
              </a:ext>
            </a:extLst>
          </p:cNvPr>
          <p:cNvSpPr txBox="1">
            <a:spLocks/>
          </p:cNvSpPr>
          <p:nvPr/>
        </p:nvSpPr>
        <p:spPr>
          <a:xfrm flipH="1">
            <a:off x="611091" y="1906293"/>
            <a:ext cx="1764000" cy="1008000"/>
          </a:xfrm>
          <a:prstGeom prst="round1Rect">
            <a:avLst>
              <a:gd name="adj" fmla="val 33873"/>
            </a:avLst>
          </a:prstGeom>
          <a:solidFill>
            <a:srgbClr val="0094A6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 b="1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Etats Financiers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E" dirty="0"/>
          </a:p>
        </p:txBody>
      </p:sp>
      <p:sp>
        <p:nvSpPr>
          <p:cNvPr id="20" name="SmartArt Placeholder 19">
            <a:extLst>
              <a:ext uri="{FF2B5EF4-FFF2-40B4-BE49-F238E27FC236}">
                <a16:creationId xmlns:a16="http://schemas.microsoft.com/office/drawing/2014/main" id="{E0159479-F429-DF60-6F95-EA18A5DFAC90}"/>
              </a:ext>
            </a:extLst>
          </p:cNvPr>
          <p:cNvSpPr txBox="1">
            <a:spLocks/>
          </p:cNvSpPr>
          <p:nvPr/>
        </p:nvSpPr>
        <p:spPr>
          <a:xfrm flipH="1">
            <a:off x="9161043" y="1906293"/>
            <a:ext cx="1764000" cy="1008000"/>
          </a:xfrm>
          <a:prstGeom prst="round1Rect">
            <a:avLst>
              <a:gd name="adj" fmla="val 33873"/>
            </a:avLst>
          </a:prstGeom>
          <a:solidFill>
            <a:srgbClr val="0094A6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 b="1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martArt Placeholder 25">
            <a:extLst>
              <a:ext uri="{FF2B5EF4-FFF2-40B4-BE49-F238E27FC236}">
                <a16:creationId xmlns:a16="http://schemas.microsoft.com/office/drawing/2014/main" id="{60897D8C-8135-D253-DCAF-4F1EDB3B0A8A}"/>
              </a:ext>
            </a:extLst>
          </p:cNvPr>
          <p:cNvSpPr txBox="1">
            <a:spLocks/>
          </p:cNvSpPr>
          <p:nvPr/>
        </p:nvSpPr>
        <p:spPr>
          <a:xfrm>
            <a:off x="7023555" y="3040555"/>
            <a:ext cx="1764000" cy="1944000"/>
          </a:xfrm>
          <a:prstGeom prst="rect">
            <a:avLst/>
          </a:prstGeom>
          <a:solidFill>
            <a:srgbClr val="EEEFE5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BE"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Eléments pouvant avoir une incidence sur la valorisation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martArt Placeholder 25">
            <a:extLst>
              <a:ext uri="{FF2B5EF4-FFF2-40B4-BE49-F238E27FC236}">
                <a16:creationId xmlns:a16="http://schemas.microsoft.com/office/drawing/2014/main" id="{82478951-BF71-11C3-C06E-09CA6A87EE91}"/>
              </a:ext>
            </a:extLst>
          </p:cNvPr>
          <p:cNvSpPr txBox="1">
            <a:spLocks/>
          </p:cNvSpPr>
          <p:nvPr/>
        </p:nvSpPr>
        <p:spPr>
          <a:xfrm>
            <a:off x="9161043" y="3040555"/>
            <a:ext cx="1764000" cy="1944000"/>
          </a:xfrm>
          <a:prstGeom prst="rect">
            <a:avLst/>
          </a:prstGeom>
          <a:solidFill>
            <a:srgbClr val="EEEFE5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BE"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Rapport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 descr="Argent">
            <a:extLst>
              <a:ext uri="{FF2B5EF4-FFF2-40B4-BE49-F238E27FC236}">
                <a16:creationId xmlns:a16="http://schemas.microsoft.com/office/drawing/2014/main" id="{79DA6097-FCCA-B009-E7D9-378FBAAA7D9A}"/>
              </a:ext>
            </a:extLst>
          </p:cNvPr>
          <p:cNvSpPr/>
          <p:nvPr/>
        </p:nvSpPr>
        <p:spPr>
          <a:xfrm>
            <a:off x="5554247" y="1359482"/>
            <a:ext cx="472776" cy="47277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4" name="Rectangle 23" descr="Magnifying glass">
            <a:extLst>
              <a:ext uri="{FF2B5EF4-FFF2-40B4-BE49-F238E27FC236}">
                <a16:creationId xmlns:a16="http://schemas.microsoft.com/office/drawing/2014/main" id="{D429A143-C12E-AAAE-A8D8-62B4EE7B8143}"/>
              </a:ext>
            </a:extLst>
          </p:cNvPr>
          <p:cNvSpPr/>
          <p:nvPr/>
        </p:nvSpPr>
        <p:spPr>
          <a:xfrm>
            <a:off x="7669167" y="1370776"/>
            <a:ext cx="472776" cy="47277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5" name="Rectangle 24" descr="Bar chart">
            <a:extLst>
              <a:ext uri="{FF2B5EF4-FFF2-40B4-BE49-F238E27FC236}">
                <a16:creationId xmlns:a16="http://schemas.microsoft.com/office/drawing/2014/main" id="{6B6CEA20-58D5-B9BB-9A76-F7DE09D50096}"/>
              </a:ext>
            </a:extLst>
          </p:cNvPr>
          <p:cNvSpPr/>
          <p:nvPr/>
        </p:nvSpPr>
        <p:spPr>
          <a:xfrm>
            <a:off x="9874721" y="1370776"/>
            <a:ext cx="472776" cy="472776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048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1CB62E58-16D4-EAD7-BD2E-B5FED4DA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3" name="Picture 2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80879A59-3077-050B-8589-CDC20986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4" name="Picture 3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8CC78188-1AF9-3C3C-873F-D99DB9B08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DFA0A1F-9B9A-C39D-4267-5F297318BC7C}"/>
              </a:ext>
            </a:extLst>
          </p:cNvPr>
          <p:cNvSpPr/>
          <p:nvPr/>
        </p:nvSpPr>
        <p:spPr>
          <a:xfrm>
            <a:off x="0" y="2074137"/>
            <a:ext cx="12192000" cy="1461655"/>
          </a:xfrm>
          <a:prstGeom prst="flowChartProcess">
            <a:avLst/>
          </a:prstGeom>
          <a:solidFill>
            <a:srgbClr val="00B1BB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sz="3200" dirty="0">
                <a:latin typeface="Constantia" panose="02030602050306030303" pitchFamily="18" charset="0"/>
              </a:rPr>
              <a:t>Les méthodes de valorisation </a:t>
            </a:r>
            <a:endParaRPr lang="en-BE" sz="3200" dirty="0">
              <a:latin typeface="Constantia" panose="02030602050306030303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95BFB98-AE40-4EB4-1444-D066BD7161A2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15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0EA21E-75CA-1215-363C-3418EED64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740381-3991-1B05-1BEB-679E5D554854}"/>
              </a:ext>
            </a:extLst>
          </p:cNvPr>
          <p:cNvSpPr txBox="1"/>
          <p:nvPr/>
        </p:nvSpPr>
        <p:spPr>
          <a:xfrm>
            <a:off x="1499069" y="4341430"/>
            <a:ext cx="40479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fr-BE" altLang="fr-FR" sz="1600" i="1" dirty="0">
                <a:solidFill>
                  <a:srgbClr val="00B1BB"/>
                </a:solidFill>
                <a:latin typeface="Calibri (Corps)"/>
              </a:rPr>
              <a:t>Value like beauty is in the mind of the beholder</a:t>
            </a:r>
          </a:p>
          <a:p>
            <a:pPr algn="ctr" eaLnBrk="1" hangingPunct="1"/>
            <a:endParaRPr lang="fr-BE" altLang="fr-FR" sz="1400" dirty="0">
              <a:solidFill>
                <a:srgbClr val="00B1BB"/>
              </a:solidFill>
              <a:latin typeface="Calibri (Corps)"/>
            </a:endParaRPr>
          </a:p>
          <a:p>
            <a:pPr algn="ctr" eaLnBrk="1" hangingPunct="1"/>
            <a:r>
              <a:rPr lang="fr-BE" altLang="fr-FR" sz="1200" dirty="0">
                <a:solidFill>
                  <a:srgbClr val="00B1BB"/>
                </a:solidFill>
                <a:latin typeface="Calibri (Corps)"/>
              </a:rPr>
              <a:t>SP Pratt - 1981</a:t>
            </a:r>
            <a:endParaRPr lang="fr-FR" altLang="fr-FR" sz="1200" dirty="0">
              <a:solidFill>
                <a:srgbClr val="00B1BB"/>
              </a:solidFill>
              <a:latin typeface="Calibri (Corps)"/>
            </a:endParaRPr>
          </a:p>
        </p:txBody>
      </p:sp>
    </p:spTree>
    <p:extLst>
      <p:ext uri="{BB962C8B-B14F-4D97-AF65-F5344CB8AC3E}">
        <p14:creationId xmlns:p14="http://schemas.microsoft.com/office/powerpoint/2010/main" val="328409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834620" y="1592629"/>
            <a:ext cx="8899814" cy="277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Souvent un multiple du CA</a:t>
            </a:r>
          </a:p>
          <a:p>
            <a:pPr marL="285750" indent="-285750" eaLnBrk="1" hangingPunct="1">
              <a:lnSpc>
                <a:spcPct val="110000"/>
              </a:lnSpc>
              <a:spcBef>
                <a:spcPts val="0"/>
              </a:spcBef>
              <a:buClr>
                <a:srgbClr val="8FC2C6"/>
              </a:buClr>
              <a:buFont typeface="Wingdings" panose="05000000000000000000" pitchFamily="2" charset="2"/>
              <a:buChar char="Ø"/>
            </a:pP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argus ou des valorisations forfaitaires (ex: Mesotten)</a:t>
            </a:r>
          </a:p>
          <a:p>
            <a:pPr marL="285750" indent="-285750" eaLnBrk="1" hangingPunct="1">
              <a:lnSpc>
                <a:spcPct val="110000"/>
              </a:lnSpc>
              <a:spcBef>
                <a:spcPts val="0"/>
              </a:spcBef>
              <a:buClr>
                <a:srgbClr val="8FC2C6"/>
              </a:buClr>
              <a:buFont typeface="Wingdings" panose="05000000000000000000" pitchFamily="2" charset="2"/>
              <a:buChar char="Ø"/>
            </a:pP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usages ou des normes dans certains secteurs (ex : Pharmacie 1,5 fois la moyenne du bénéfice brut des 5 dernières années)</a:t>
            </a:r>
          </a:p>
          <a:p>
            <a:pPr marL="285750" indent="-285750" eaLnBrk="1" hangingPunct="1">
              <a:lnSpc>
                <a:spcPct val="110000"/>
              </a:lnSpc>
              <a:spcBef>
                <a:spcPts val="0"/>
              </a:spcBef>
              <a:buClr>
                <a:srgbClr val="8FC2C6"/>
              </a:buClr>
              <a:buFont typeface="Wingdings" panose="05000000000000000000" pitchFamily="2" charset="2"/>
              <a:buChar char="Ø"/>
            </a:pP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Souvent utilisée pour des commerces de détails ou des fonds de commerce</a:t>
            </a: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La valorisation forfaitaire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16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3713490" y="1218613"/>
            <a:ext cx="6520571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b="1" dirty="0">
                <a:solidFill>
                  <a:srgbClr val="8FC2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des actifs comptables moins les dettes et les provisions = Fonds propres</a:t>
            </a: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Inconvénients :</a:t>
            </a:r>
          </a:p>
          <a:p>
            <a:pPr marL="720725" lvl="2" indent="-2698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des plus et moins-values ?</a:t>
            </a:r>
          </a:p>
          <a:p>
            <a:pPr marL="720725" lvl="2" indent="-2698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des éléments non-comptabilisés ?</a:t>
            </a:r>
          </a:p>
          <a:p>
            <a:pPr marL="720725" lvl="2" indent="-2698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de la rentabilité futur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société ?</a:t>
            </a:r>
          </a:p>
          <a:p>
            <a:pPr marL="720725" lvl="2" indent="-2698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fiscale des comptes</a:t>
            </a:r>
          </a:p>
          <a:p>
            <a:pPr marL="720725" lvl="2" indent="-2698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des corrections comptables à faire ?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alt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 méthodes sont obsolètes, elles peuvent néanmoins être un indicateur intéressant pour déterminer la valeur patrimoniale basse de l’entreprise.</a:t>
            </a:r>
            <a:endParaRPr lang="fr-FR" altLang="fr-F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La valeur comptable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17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10" name="Image 9" descr="Une image contenant personne, ordinateur, texte, fournitures de bureau&#10;&#10;Description générée automatiquement">
            <a:extLst>
              <a:ext uri="{FF2B5EF4-FFF2-40B4-BE49-F238E27FC236}">
                <a16:creationId xmlns:a16="http://schemas.microsoft.com/office/drawing/2014/main" id="{4D2715B1-82E5-85CD-2248-CA4C6D00E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62" y="2407563"/>
            <a:ext cx="3058194" cy="20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910812" y="1695719"/>
            <a:ext cx="8915676" cy="323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Fonds propres corrigés par les plus et moins-values latentes.</a:t>
            </a: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Inconvénients :</a:t>
            </a:r>
          </a:p>
          <a:p>
            <a:pPr marL="539750" lvl="2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de la rentabilité future, vision statique ?</a:t>
            </a:r>
          </a:p>
          <a:p>
            <a:pPr marL="539750" lvl="2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concern ou discontinuité, liquidation ?</a:t>
            </a:r>
          </a:p>
          <a:p>
            <a:pPr marL="539750" lvl="2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des coûts de fermeture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valoriser l’incorporel ?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alt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: Ces méthodes sont obsolètes, elles peuvent néanmoins être un indicateur intéressant pour déterminer la valeur patrimoniale basse de l’entreprise.</a:t>
            </a:r>
            <a:endParaRPr lang="fr-FR" altLang="fr-F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La valeur substantielle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18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Les redressements comptables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19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87FB974-C084-9F3D-F4DC-DD4A8AD9D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1768"/>
              </p:ext>
            </p:extLst>
          </p:nvPr>
        </p:nvGraphicFramePr>
        <p:xfrm>
          <a:off x="521252" y="1579495"/>
          <a:ext cx="8128000" cy="371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97733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4294062"/>
                    </a:ext>
                  </a:extLst>
                </a:gridCol>
              </a:tblGrid>
              <a:tr h="3710901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162793"/>
                  </a:ext>
                </a:extLst>
              </a:tr>
            </a:tbl>
          </a:graphicData>
        </a:graphic>
      </p:graphicFrame>
      <p:pic>
        <p:nvPicPr>
          <p:cNvPr id="10" name="Image 9" descr="Une image contenant Graphique, clipart, logo, symbole&#10;&#10;Description générée automatiquement">
            <a:extLst>
              <a:ext uri="{FF2B5EF4-FFF2-40B4-BE49-F238E27FC236}">
                <a16:creationId xmlns:a16="http://schemas.microsoft.com/office/drawing/2014/main" id="{27924C43-8D3D-00A2-DAAF-642455367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494" y="1984812"/>
            <a:ext cx="2620824" cy="26208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B99CF6-EE36-F5EF-BD2F-CF9D8C8AF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314" y="2298171"/>
            <a:ext cx="4638435" cy="22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6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1CB62E58-16D4-EAD7-BD2E-B5FED4DA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3" name="Picture 2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80879A59-3077-050B-8589-CDC20986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4" name="Picture 3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8CC78188-1AF9-3C3C-873F-D99DB9B08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DFA0A1F-9B9A-C39D-4267-5F297318BC7C}"/>
              </a:ext>
            </a:extLst>
          </p:cNvPr>
          <p:cNvSpPr/>
          <p:nvPr/>
        </p:nvSpPr>
        <p:spPr>
          <a:xfrm>
            <a:off x="0" y="2074137"/>
            <a:ext cx="12192000" cy="1461655"/>
          </a:xfrm>
          <a:prstGeom prst="flowChartProcess">
            <a:avLst/>
          </a:prstGeom>
          <a:solidFill>
            <a:srgbClr val="00B1BB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sz="3200" dirty="0">
                <a:latin typeface="Constantia" panose="02030602050306030303" pitchFamily="18" charset="0"/>
              </a:rPr>
              <a:t>L’évaluation et la profession</a:t>
            </a:r>
            <a:endParaRPr lang="en-BE" sz="3200" dirty="0">
              <a:latin typeface="Constantia" panose="02030602050306030303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95BFB98-AE40-4EB4-1444-D066BD7161A2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</a:t>
            </a:fld>
            <a:endParaRPr lang="fr-BE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542C5B-A9B6-CB2B-C467-4E3CEEF13928}"/>
              </a:ext>
            </a:extLst>
          </p:cNvPr>
          <p:cNvSpPr txBox="1"/>
          <p:nvPr/>
        </p:nvSpPr>
        <p:spPr>
          <a:xfrm>
            <a:off x="185118" y="3938394"/>
            <a:ext cx="8887870" cy="29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fr-BE" sz="12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https://www.ibr-ire.be/fr/notre-profession/secteurs-dintervention/pme/plateforme-evaluation-d-entreprises</a:t>
            </a:r>
            <a:endParaRPr lang="fr-BE" sz="105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0EA21E-75CA-1215-363C-3418EED64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9" name="Picture 2" descr="Évaluation des politiques publiques : comment cela fonctionne ? |  Département Ille et Vilaine">
            <a:extLst>
              <a:ext uri="{FF2B5EF4-FFF2-40B4-BE49-F238E27FC236}">
                <a16:creationId xmlns:a16="http://schemas.microsoft.com/office/drawing/2014/main" id="{4058FF41-B9A3-B5D9-EE9D-84CD675A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63" y="4566019"/>
            <a:ext cx="2639273" cy="1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7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La chirurgie esthétique comptable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20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87FB974-C084-9F3D-F4DC-DD4A8AD9D9E5}"/>
              </a:ext>
            </a:extLst>
          </p:cNvPr>
          <p:cNvGraphicFramePr>
            <a:graphicFrameLocks noGrp="1"/>
          </p:cNvGraphicFramePr>
          <p:nvPr/>
        </p:nvGraphicFramePr>
        <p:xfrm>
          <a:off x="521252" y="1579495"/>
          <a:ext cx="8128000" cy="371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97733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4294062"/>
                    </a:ext>
                  </a:extLst>
                </a:gridCol>
              </a:tblGrid>
              <a:tr h="3710901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162793"/>
                  </a:ext>
                </a:extLst>
              </a:tr>
            </a:tbl>
          </a:graphicData>
        </a:graphic>
      </p:graphicFrame>
      <p:pic>
        <p:nvPicPr>
          <p:cNvPr id="10" name="Image 9" descr="Une image contenant Graphique, clipart, logo, symbole&#10;&#10;Description générée automatiquement">
            <a:extLst>
              <a:ext uri="{FF2B5EF4-FFF2-40B4-BE49-F238E27FC236}">
                <a16:creationId xmlns:a16="http://schemas.microsoft.com/office/drawing/2014/main" id="{27924C43-8D3D-00A2-DAAF-642455367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494" y="1984812"/>
            <a:ext cx="2620824" cy="26208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5E4AE3-2E5B-6413-CE09-AC6B0ACC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685" y="2312071"/>
            <a:ext cx="4638435" cy="2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9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2577548" y="1450387"/>
            <a:ext cx="763457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valeur au comptant ou valeur actualisée des bénéfices net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futurs </a:t>
            </a:r>
            <a:r>
              <a:rPr lang="fr-FR" altLang="fr-F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récurrents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ombien dois-je disposer aujourd’hui pour bénéficier pendant un certain nombre d’années 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recettes que génère l ’entreprise ?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= bénéfice net/ Taux d ’intérêt à X ans</a:t>
            </a: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La valeur de rendement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21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6" name="Image 5" descr="Une image contenant personne, ongle, doigt, pouce&#10;&#10;Description générée automatiquement">
            <a:extLst>
              <a:ext uri="{FF2B5EF4-FFF2-40B4-BE49-F238E27FC236}">
                <a16:creationId xmlns:a16="http://schemas.microsoft.com/office/drawing/2014/main" id="{7CA1E57E-4500-617D-E4CD-8814A4E9D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48" y="3927428"/>
            <a:ext cx="3657600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8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699114" y="1989923"/>
            <a:ext cx="76345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alternative</a:t>
            </a:r>
          </a:p>
          <a:p>
            <a:pPr marL="539750" lvl="1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= Bénéfice net * An</a:t>
            </a:r>
          </a:p>
          <a:p>
            <a:pPr marL="539750" lvl="1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= valeur actuelle de 1 € pendant x années à tel taux</a:t>
            </a:r>
            <a:endParaRPr lang="fr-FR" alt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Inconvénients :</a:t>
            </a:r>
          </a:p>
          <a:p>
            <a:pPr marL="539750" lvl="2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la période est longue, plus la valeur est élevé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La valeur de rendement actualisée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22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10" name="Image 9" descr="Une image contenant Graphique, symbole, Police, logo&#10;&#10;Description générée automatiquement">
            <a:extLst>
              <a:ext uri="{FF2B5EF4-FFF2-40B4-BE49-F238E27FC236}">
                <a16:creationId xmlns:a16="http://schemas.microsoft.com/office/drawing/2014/main" id="{AA560B90-3C18-BC72-9ED9-4125A2347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152" y="1939383"/>
            <a:ext cx="2317069" cy="23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13D58F-3C08-59BE-9430-19AA79017935}"/>
              </a:ext>
            </a:extLst>
          </p:cNvPr>
          <p:cNvSpPr/>
          <p:nvPr/>
        </p:nvSpPr>
        <p:spPr>
          <a:xfrm>
            <a:off x="6096000" y="1714500"/>
            <a:ext cx="6096000" cy="5143500"/>
          </a:xfrm>
          <a:prstGeom prst="rect">
            <a:avLst/>
          </a:prstGeom>
          <a:solidFill>
            <a:srgbClr val="EEEFE5"/>
          </a:solidFill>
          <a:ln>
            <a:solidFill>
              <a:srgbClr val="EEE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8FC2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valeur actualisé</a:t>
            </a:r>
            <a:r>
              <a:rPr kumimoji="0" lang="fr-BE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des flux d’argent récurrents et futurs de la société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8FC2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FC2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4A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= 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4A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 CF(1+n) * 1/(1+I)</a:t>
            </a:r>
            <a:r>
              <a:rPr kumimoji="0" lang="fr-FR" altLang="fr-F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94A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94A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8FC2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Mêmes inconvénients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8FC2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peut également déduire les dettes échéant dans l’année pour déterminer les free cash flows (libre de toutes dettes)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00349A6-FF22-42DB-1C6C-1947350FF5F4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23</a:t>
            </a:fld>
            <a:endParaRPr lang="fr-BE" sz="1400" dirty="0"/>
          </a:p>
        </p:txBody>
      </p:sp>
      <p:pic>
        <p:nvPicPr>
          <p:cNvPr id="3" name="Picture 2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7BB94940-C4DB-5819-1AB9-C6A446E2D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576AD57-2B06-5D3C-ADFA-11D273F1C23B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>
                <a:solidFill>
                  <a:srgbClr val="0094A6"/>
                </a:solidFill>
                <a:latin typeface="Constantia" panose="02030602050306030303" pitchFamily="18" charset="0"/>
              </a:rPr>
              <a:t>Le cash-flow actualisé</a:t>
            </a:r>
            <a:endParaRPr lang="en-BE" sz="36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69C70-C31A-FA95-1E09-A35DCC38CE88}"/>
              </a:ext>
            </a:extLst>
          </p:cNvPr>
          <p:cNvSpPr txBox="1"/>
          <p:nvPr/>
        </p:nvSpPr>
        <p:spPr>
          <a:xfrm>
            <a:off x="369647" y="3244334"/>
            <a:ext cx="50867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IMAGE</a:t>
            </a:r>
          </a:p>
        </p:txBody>
      </p:sp>
      <p:pic>
        <p:nvPicPr>
          <p:cNvPr id="5" name="Picture 4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077339D6-24F6-4620-61AF-4A6F1EFF2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406C141-9D71-4A97-79A1-EA8FCF03A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459783"/>
            <a:ext cx="6096000" cy="2547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CEB663-992E-412D-1034-05A32740D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8" name="Image 7" descr="Une image contenant bouche d’incendie, art&#10;&#10;Description générée automatiquement avec une confiance moyenne">
            <a:extLst>
              <a:ext uri="{FF2B5EF4-FFF2-40B4-BE49-F238E27FC236}">
                <a16:creationId xmlns:a16="http://schemas.microsoft.com/office/drawing/2014/main" id="{7D910741-1642-B033-A978-291FC15FE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19" y="2073063"/>
            <a:ext cx="4065827" cy="27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5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01D1A4-610E-2E27-DD25-C864155EB40A}"/>
              </a:ext>
            </a:extLst>
          </p:cNvPr>
          <p:cNvSpPr/>
          <p:nvPr/>
        </p:nvSpPr>
        <p:spPr>
          <a:xfrm>
            <a:off x="0" y="1714500"/>
            <a:ext cx="12192000" cy="5143500"/>
          </a:xfrm>
          <a:prstGeom prst="rect">
            <a:avLst/>
          </a:prstGeom>
          <a:solidFill>
            <a:srgbClr val="EEEFE5"/>
          </a:solidFill>
          <a:ln>
            <a:solidFill>
              <a:srgbClr val="EEE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4A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Inconvénients :</a:t>
            </a:r>
          </a:p>
          <a:p>
            <a:pPr marL="630238" marR="0" lvl="2" indent="0" algn="just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 tient pas compte de la valeur intrinsèque</a:t>
            </a:r>
          </a:p>
          <a:p>
            <a:pPr marL="630238" marR="0" lvl="2" indent="0" algn="just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 tient pas compte du facteur d’actualisation</a:t>
            </a:r>
          </a:p>
          <a:p>
            <a:pPr marL="630238" marR="0" lvl="2" indent="0" algn="just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Considère un dividende futur durable</a:t>
            </a:r>
          </a:p>
          <a:p>
            <a:pPr marL="630238" marR="0" lvl="2" indent="0" algn="just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Quel taux choisir ? En fonction du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WACC (Weighted Average Cost of Capital) ou le coût moyen pondéré du Capital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30238" marR="0" lvl="2" indent="0" algn="just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Quelle prime de risque ?</a:t>
            </a:r>
          </a:p>
          <a:p>
            <a:pPr marL="630238" marR="0" lvl="2" indent="0" algn="just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8FC2C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Plus les taux sont élevés, plus la valeur est basse</a:t>
            </a:r>
          </a:p>
          <a:p>
            <a:pPr marL="630238" marR="0" lvl="2" indent="0" algn="just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Quid des entreprises en perte 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1538E15-1A18-820A-38E1-3732C81D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776" y="1459783"/>
            <a:ext cx="7896224" cy="25471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7C61FF9-DFB5-70AD-DCB0-A58E4CB628C3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fr-FR" sz="3600" dirty="0">
                <a:solidFill>
                  <a:srgbClr val="0094A6"/>
                </a:solidFill>
                <a:latin typeface="Constantia" panose="02030602050306030303" pitchFamily="18" charset="0"/>
              </a:rPr>
              <a:t>La valeur de rendement</a:t>
            </a:r>
            <a:endParaRPr lang="en-BE" sz="36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57FA01B1-7135-E89F-2518-ADDC99E94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2" name="Picture 1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76828053-AD90-E4B2-4D60-39732999A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2952051-3AB4-8F45-58BF-73557B8E8128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24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5D8FF6-CEFC-95D1-12A1-02DDF7ED4E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9013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642730" y="1497497"/>
            <a:ext cx="7690957" cy="30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  <a:buNone/>
            </a:pPr>
            <a:r>
              <a:rPr lang="fr-BE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taux de rentabilité exigé par l’actionnaire est composé de 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</a:pPr>
            <a:r>
              <a:rPr lang="fr-BE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sans  risque (OLO par ex)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</a:pPr>
            <a:r>
              <a:rPr lang="fr-BE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Risque de l’entreprise (? , le </a:t>
            </a:r>
            <a:r>
              <a:rPr lang="el-GR" sz="1400" b="0" i="0" u="none" strike="noStrike" baseline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fr-BE" sz="1400" b="0" i="0" u="none" strike="noStrike" baseline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(sensibilité d’une action sur le marché côté)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</a:pPr>
            <a:r>
              <a:rPr lang="fr-BE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prime de risque du marché (Indice boursier par ex bel 20 (+/- 3,6% sur l’écho ?)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</a:pPr>
            <a:r>
              <a:rPr lang="fr-BE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prime de risque de non-disponibilité des petites sociétés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</a:pPr>
            <a:endParaRPr lang="fr-BE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  <a:buNone/>
            </a:pPr>
            <a:r>
              <a:rPr lang="fr-BE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 (Weighted Average Cost of Capital) = Coût moyen pondéré du capital</a:t>
            </a:r>
            <a:endParaRPr lang="fr-BE" sz="1400" dirty="0">
              <a:solidFill>
                <a:srgbClr val="0094A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  <a:buNone/>
            </a:pPr>
            <a:r>
              <a:rPr lang="fr-B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= le taux de rentabilité annuel moyen attendu par les actionnaires et les créanciers en retour de leur investissement =&gt; "coût de l’argent » pour une entreprise.</a:t>
            </a:r>
            <a:endParaRPr lang="fr-BE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Quel taux choisir ?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25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6" name="Image 5" descr="Une image contenant cercle, Graphique, Caractère coloré, capture d’écran&#10;&#10;Description générée automatiquement">
            <a:extLst>
              <a:ext uri="{FF2B5EF4-FFF2-40B4-BE49-F238E27FC236}">
                <a16:creationId xmlns:a16="http://schemas.microsoft.com/office/drawing/2014/main" id="{0B354454-ABD9-A0CF-5917-A8CC347C6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687" y="1450096"/>
            <a:ext cx="1978904" cy="19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00349A6-FF22-42DB-1C6C-1947350FF5F4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26</a:t>
            </a:fld>
            <a:endParaRPr lang="fr-BE" sz="1400" dirty="0"/>
          </a:p>
        </p:txBody>
      </p:sp>
      <p:pic>
        <p:nvPicPr>
          <p:cNvPr id="3" name="Picture 2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7BB94940-C4DB-5819-1AB9-C6A446E2D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13D58F-3C08-59BE-9430-19AA79017935}"/>
              </a:ext>
            </a:extLst>
          </p:cNvPr>
          <p:cNvSpPr/>
          <p:nvPr/>
        </p:nvSpPr>
        <p:spPr>
          <a:xfrm>
            <a:off x="0" y="248002"/>
            <a:ext cx="4680000" cy="6624000"/>
          </a:xfrm>
          <a:prstGeom prst="rect">
            <a:avLst/>
          </a:prstGeom>
          <a:solidFill>
            <a:srgbClr val="EEEFE5"/>
          </a:solidFill>
          <a:ln>
            <a:solidFill>
              <a:srgbClr val="EEE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>
              <a:lnSpc>
                <a:spcPct val="150000"/>
              </a:lnSpc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94A6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WACC (Weighted Average Cost of Capital) = Coût moyen pondéré du capital</a:t>
            </a:r>
            <a:endParaRPr lang="en-US" sz="2000" dirty="0">
              <a:solidFill>
                <a:srgbClr val="0094A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2C828D19-CD06-FF0E-E567-BA947DCA6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0EED69F-4CE0-D141-367E-C8DAE5CB8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10"/>
            <a:ext cx="4680000" cy="214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011919-AEC9-0B65-98FA-783B541703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age 5" descr="Une image contenant graphisme, conception&#10;&#10;Description générée automatiquement">
            <a:extLst>
              <a:ext uri="{FF2B5EF4-FFF2-40B4-BE49-F238E27FC236}">
                <a16:creationId xmlns:a16="http://schemas.microsoft.com/office/drawing/2014/main" id="{16265B1E-4DD6-5ED6-B0A9-EF4CDAFDF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563" y="1365206"/>
            <a:ext cx="2209800" cy="109728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49996F9-D2CB-96FB-AA58-BA28BF67DF25}"/>
              </a:ext>
            </a:extLst>
          </p:cNvPr>
          <p:cNvSpPr txBox="1">
            <a:spLocks noChangeArrowheads="1"/>
          </p:cNvSpPr>
          <p:nvPr/>
        </p:nvSpPr>
        <p:spPr>
          <a:xfrm>
            <a:off x="4912262" y="1394469"/>
            <a:ext cx="3484154" cy="4742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(FP/PT)*Ki + (FE/PT)*i*(1-T)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B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 = Fonds Propres (Equity)</a:t>
            </a:r>
          </a:p>
          <a:p>
            <a:pPr lvl="1"/>
            <a:r>
              <a:rPr lang="fr-B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 = total du passif </a:t>
            </a:r>
          </a:p>
          <a:p>
            <a:pPr lvl="1"/>
            <a:r>
              <a:rPr lang="fr-B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= taux de rendement exigé </a:t>
            </a:r>
          </a:p>
          <a:p>
            <a:pPr lvl="1"/>
            <a:r>
              <a:rPr lang="fr-B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= Fonds empruntés (Debt)  </a:t>
            </a:r>
          </a:p>
          <a:p>
            <a:pPr lvl="1"/>
            <a:r>
              <a:rPr lang="fr-B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= taux d’intérêt moyen des FE  </a:t>
            </a:r>
          </a:p>
          <a:p>
            <a:pPr lvl="1"/>
            <a:r>
              <a:rPr lang="fr-B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taux d’impôt moyen (Tax Shield)</a:t>
            </a:r>
            <a:endParaRPr lang="fr-BE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300"/>
              </a:spcBef>
              <a:spcAft>
                <a:spcPts val="300"/>
              </a:spcAft>
              <a:buClr>
                <a:srgbClr val="1B2873"/>
              </a:buClr>
            </a:pPr>
            <a:endParaRPr lang="en-US" altLang="fr-FR" sz="1600" dirty="0"/>
          </a:p>
        </p:txBody>
      </p:sp>
      <p:pic>
        <p:nvPicPr>
          <p:cNvPr id="9" name="CD40D54C-53B3-48D9-9A01-BA1308F08307">
            <a:extLst>
              <a:ext uri="{FF2B5EF4-FFF2-40B4-BE49-F238E27FC236}">
                <a16:creationId xmlns:a16="http://schemas.microsoft.com/office/drawing/2014/main" id="{7A2D16C5-F054-4A93-9670-40BE39CC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5958" y="2987962"/>
            <a:ext cx="2612011" cy="18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16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699114" y="1809853"/>
            <a:ext cx="840693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altLang="fr-FR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EBITDA</a:t>
            </a:r>
            <a:r>
              <a:rPr lang="fr-FR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 l'acronyme de </a:t>
            </a:r>
            <a:r>
              <a:rPr lang="fr-FR" altLang="fr-FR" sz="1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Earnings</a:t>
            </a:r>
            <a:r>
              <a:rPr lang="fr-FR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Interest, Taxes, Depreciation, and Amortization (en français : résultat d'exploitation avant intérêts, impôts et amortissements). Il mesure donc la création de richesse avant toute charge calculée. </a:t>
            </a:r>
            <a:endParaRPr lang="fr-BE" altLang="fr-FR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L’EBITDA est calculé avec les données </a:t>
            </a:r>
            <a:r>
              <a:rPr lang="fr-FR" altLang="fr-F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d’un </a:t>
            </a:r>
            <a:r>
              <a:rPr lang="fr-FR" altLang="fr-FR" sz="14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compte de résultat.</a:t>
            </a:r>
            <a:r>
              <a:rPr lang="fr-FR" altLang="fr-F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Il s’apparente à l’Excédent Brut d’Exploitation (</a:t>
            </a:r>
            <a:r>
              <a:rPr lang="fr-FR" altLang="fr-FR" sz="14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EBE</a:t>
            </a:r>
            <a:r>
              <a:rPr lang="fr-FR" altLang="fr-F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tel </a:t>
            </a:r>
            <a:r>
              <a:rPr lang="fr-FR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 est calculé dans le tableau des soldes intermédiaires de gestion.</a:t>
            </a:r>
            <a:endParaRPr lang="fr-FR" altLang="fr-FR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413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B2873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 un EBITDA à partir du chiffre d’affaires (méthode soustractive) :</a:t>
            </a:r>
          </a:p>
          <a:p>
            <a:pPr marL="36036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37B00"/>
              </a:buClr>
              <a:buNone/>
              <a:defRPr/>
            </a:pPr>
            <a:r>
              <a:rPr lang="fr-FR" altLang="fr-FR" sz="1400" b="1" kern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EBITDA</a:t>
            </a:r>
            <a:r>
              <a:rPr lang="fr-FR" altLang="fr-FR" sz="1400" kern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Chiffre d'affaires hors taxes – Achats et charges externes – Charges de personnel – Autres charges</a:t>
            </a:r>
          </a:p>
          <a:p>
            <a:pPr indent="-252413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B2873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 un EBITDA à partir du résultat (méthode additive) :</a:t>
            </a:r>
          </a:p>
          <a:p>
            <a:pPr marL="36036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37B00"/>
              </a:buClr>
              <a:buNone/>
              <a:defRPr/>
            </a:pPr>
            <a:r>
              <a:rPr lang="fr-FR" altLang="fr-FR" sz="1400" b="1" kern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EBITDA</a:t>
            </a:r>
            <a:r>
              <a:rPr lang="fr-FR" altLang="fr-FR" sz="1400" kern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fr-FR" altLang="fr-FR" sz="1400" kern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 net comptable</a:t>
            </a:r>
            <a:r>
              <a:rPr lang="fr-FR" altLang="fr-FR" sz="1400" kern="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Charges financières + Impôts et taxes + Dotations aux amortissements et provisions</a:t>
            </a: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0" dirty="0">
                <a:solidFill>
                  <a:srgbClr val="0094A6"/>
                </a:solidFill>
                <a:latin typeface="Constantia" panose="02030602050306030303" pitchFamily="18" charset="0"/>
              </a:rPr>
              <a:t>Comment valoriser mon entreprise ? </a:t>
            </a:r>
            <a:br>
              <a:rPr lang="fr-FR" sz="3200" b="0" dirty="0">
                <a:solidFill>
                  <a:srgbClr val="0094A6"/>
                </a:solidFill>
                <a:latin typeface="Constantia" panose="02030602050306030303" pitchFamily="18" charset="0"/>
              </a:rPr>
            </a:br>
            <a:r>
              <a:rPr lang="fr-FR" sz="3200" b="0" dirty="0">
                <a:solidFill>
                  <a:srgbClr val="0094A6"/>
                </a:solidFill>
                <a:latin typeface="Constantia" panose="02030602050306030303" pitchFamily="18" charset="0"/>
              </a:rPr>
              <a:t>Les Multiplicateurs de l’EBITDA </a:t>
            </a:r>
            <a:r>
              <a:rPr lang="fr-FR" sz="2000" b="0" dirty="0">
                <a:solidFill>
                  <a:srgbClr val="0094A6"/>
                </a:solidFill>
                <a:latin typeface="Constantia" panose="02030602050306030303" pitchFamily="18" charset="0"/>
              </a:rPr>
              <a:t>(1/2)</a:t>
            </a:r>
            <a:endParaRPr lang="en-BE" sz="48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27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1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13D58F-3C08-59BE-9430-19AA79017935}"/>
              </a:ext>
            </a:extLst>
          </p:cNvPr>
          <p:cNvSpPr/>
          <p:nvPr/>
        </p:nvSpPr>
        <p:spPr>
          <a:xfrm>
            <a:off x="5352000" y="1714500"/>
            <a:ext cx="6840000" cy="4320000"/>
          </a:xfrm>
          <a:prstGeom prst="rect">
            <a:avLst/>
          </a:prstGeom>
          <a:solidFill>
            <a:srgbClr val="EEEFE5"/>
          </a:solidFill>
          <a:ln>
            <a:solidFill>
              <a:srgbClr val="EEE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0363" lvl="1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simple et de plus en plus utilisée</a:t>
            </a:r>
          </a:p>
          <a:p>
            <a:pPr marL="360363" lvl="1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Indicateur de rentabilité économique</a:t>
            </a:r>
          </a:p>
          <a:p>
            <a:pPr marL="360363" lvl="1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 des comparaisons inter-entreprises</a:t>
            </a:r>
          </a:p>
          <a:p>
            <a:pPr marL="360363" lvl="1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Dépend du marché et de la conjoncture économique : théorie de l’offre et de la demande</a:t>
            </a:r>
          </a:p>
          <a:p>
            <a:pPr marL="360363" lvl="1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 multiplicateur peut varier de 5 (affaire comportant des faiblesses) à 10 (belle affaire en croissance)</a:t>
            </a:r>
          </a:p>
          <a:p>
            <a:pPr marL="360363" lvl="1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tient pas compte de la valeur patrimoniale de l’entité.</a:t>
            </a:r>
          </a:p>
          <a:p>
            <a:pPr marL="760413" lvl="2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Achetez plutôt que louer les biens opérationnels</a:t>
            </a:r>
          </a:p>
          <a:p>
            <a:pPr marL="760413" lvl="2" indent="-3603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ü"/>
              <a:defRPr/>
            </a:pPr>
            <a:r>
              <a:rPr lang="fr-BE" altLang="fr-FR" sz="1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Sortez les immeubles et louez-les à un prix relativement faible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00349A6-FF22-42DB-1C6C-1947350FF5F4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28</a:t>
            </a:fld>
            <a:endParaRPr lang="fr-BE" sz="1400" dirty="0"/>
          </a:p>
        </p:txBody>
      </p:sp>
      <p:pic>
        <p:nvPicPr>
          <p:cNvPr id="3" name="Picture 2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7BB94940-C4DB-5819-1AB9-C6A446E2D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576AD57-2B06-5D3C-ADFA-11D273F1C23B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94A6"/>
                </a:solidFill>
                <a:latin typeface="Constantia" panose="02030602050306030303" pitchFamily="18" charset="0"/>
              </a:rPr>
              <a:t>Comment valoriser mon entreprise ? </a:t>
            </a:r>
            <a:br>
              <a:rPr lang="fr-FR" sz="3200" dirty="0">
                <a:solidFill>
                  <a:srgbClr val="0094A6"/>
                </a:solidFill>
                <a:latin typeface="Constantia" panose="02030602050306030303" pitchFamily="18" charset="0"/>
              </a:rPr>
            </a:br>
            <a:r>
              <a:rPr lang="fr-FR" sz="3200" dirty="0">
                <a:solidFill>
                  <a:srgbClr val="0094A6"/>
                </a:solidFill>
                <a:latin typeface="Constantia" panose="02030602050306030303" pitchFamily="18" charset="0"/>
              </a:rPr>
              <a:t>Les Multiplicateurs de l’EBITDA </a:t>
            </a:r>
            <a:r>
              <a:rPr lang="fr-FR" sz="2000" dirty="0">
                <a:solidFill>
                  <a:srgbClr val="0094A6"/>
                </a:solidFill>
                <a:latin typeface="Constantia" panose="02030602050306030303" pitchFamily="18" charset="0"/>
              </a:rPr>
              <a:t>(2/2)</a:t>
            </a:r>
            <a:endParaRPr lang="en-BE" sz="20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077339D6-24F6-4620-61AF-4A6F1EFF2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406C141-9D71-4A97-79A1-EA8FCF03A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2000" y="1428695"/>
            <a:ext cx="6840000" cy="2858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CEB663-992E-412D-1034-05A32740D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4F6097B-09C9-C8F9-0BA0-47FE3E28A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463" y="2616056"/>
            <a:ext cx="1707028" cy="16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1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Moniteur WE Transmission – 2023 situation RW</a:t>
            </a:r>
            <a:endParaRPr lang="en-BE" sz="32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29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088A43-F01C-7279-402C-C4F8028B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FFE708-FB12-D496-77D5-E11B5FD012F4}"/>
              </a:ext>
            </a:extLst>
          </p:cNvPr>
          <p:cNvSpPr txBox="1">
            <a:spLocks/>
          </p:cNvSpPr>
          <p:nvPr/>
        </p:nvSpPr>
        <p:spPr bwMode="auto">
          <a:xfrm>
            <a:off x="1581283" y="1481743"/>
            <a:ext cx="9029434" cy="3894513"/>
          </a:xfrm>
          <a:prstGeom prst="rect">
            <a:avLst/>
          </a:prstGeom>
          <a:solidFill>
            <a:srgbClr val="EEEFE5"/>
          </a:solidFill>
          <a:ln>
            <a:noFill/>
          </a:ln>
        </p:spPr>
        <p:txBody>
          <a:bodyPr lIns="68574" tIns="34286" rIns="68574" bIns="34286"/>
          <a:lstStyle>
            <a:lvl1pPr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fr-FR" sz="4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fr-BE" altLang="fr-FR" sz="18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A2B61E-DC57-4E6C-6DEF-7B56A7409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728" y="2069473"/>
            <a:ext cx="571854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4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BE" altLang="fr-FR" sz="2800" dirty="0">
                <a:solidFill>
                  <a:schemeClr val="bg1"/>
                </a:solidFill>
                <a:latin typeface="Constantia" panose="02030602050306030303" pitchFamily="18" charset="0"/>
              </a:rPr>
              <a:t>La valeur ajoutée du Reviseur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FA6A6-7518-9EE7-0462-CCF1EDBD3E12}"/>
              </a:ext>
            </a:extLst>
          </p:cNvPr>
          <p:cNvSpPr txBox="1"/>
          <p:nvPr/>
        </p:nvSpPr>
        <p:spPr>
          <a:xfrm>
            <a:off x="1485899" y="2064775"/>
            <a:ext cx="6096000" cy="456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960" marR="5715" lvl="1" indent="-358140">
              <a:spcBef>
                <a:spcPts val="525"/>
              </a:spcBef>
              <a:buClr>
                <a:srgbClr val="8FC2C6"/>
              </a:buClr>
              <a:buFont typeface="Wingdings" panose="05000000000000000000" pitchFamily="2" charset="2"/>
              <a:buChar char="q"/>
              <a:tabLst>
                <a:tab pos="545465" algn="l"/>
                <a:tab pos="546100" algn="l"/>
              </a:tabLst>
            </a:pPr>
            <a:r>
              <a:rPr 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expert crédible c’est</a:t>
            </a:r>
          </a:p>
          <a:p>
            <a:pPr marL="645160" marR="5715" lvl="2" indent="-358140">
              <a:spcBef>
                <a:spcPts val="525"/>
              </a:spcBef>
              <a:buClr>
                <a:srgbClr val="8FC2C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Quelqu’un qui connait son domaine, càd qui maîtrise la littérature scientifique sur le sujet</a:t>
            </a:r>
          </a:p>
          <a:p>
            <a:pPr marL="645160" marR="5715" lvl="2" indent="-358140">
              <a:spcBef>
                <a:spcPts val="525"/>
              </a:spcBef>
              <a:buClr>
                <a:srgbClr val="8FC2C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Quelqu’un qui ne modifie pas son message en fonction des enjeux et des interlocuteurs</a:t>
            </a:r>
          </a:p>
          <a:p>
            <a:pPr marL="645160" marR="5715" lvl="2" indent="-358140">
              <a:spcBef>
                <a:spcPts val="525"/>
              </a:spcBef>
              <a:buClr>
                <a:srgbClr val="8FC2C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Quelqu’un qui n’a pas de conflit d’intérêt et au pire des cas l’annonce ouvertement si il en existe un</a:t>
            </a:r>
          </a:p>
          <a:p>
            <a:pPr marL="370840" indent="-358140">
              <a:lnSpc>
                <a:spcPct val="100000"/>
              </a:lnSpc>
              <a:spcBef>
                <a:spcPts val="78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Domaines</a:t>
            </a:r>
            <a:r>
              <a:rPr lang="fr-FR" sz="1400" b="1" spc="-3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d’intervention</a:t>
            </a:r>
            <a:endParaRPr 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lvl="1" indent="-358140">
              <a:lnSpc>
                <a:spcPct val="100000"/>
              </a:lnSpc>
              <a:spcBef>
                <a:spcPts val="290"/>
              </a:spcBef>
              <a:buClr>
                <a:srgbClr val="8FC2C6"/>
              </a:buClr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fr-FR" sz="1400" spc="-3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comptable et</a:t>
            </a:r>
            <a:r>
              <a:rPr lang="fr-FR" sz="1400" spc="-3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financier,</a:t>
            </a:r>
            <a:r>
              <a:rPr lang="fr-FR" sz="1400" spc="-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</a:t>
            </a:r>
            <a:r>
              <a:rPr lang="fr-FR" sz="1400" spc="-3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spc="-2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valider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z="1400" spc="-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informations</a:t>
            </a:r>
            <a:endParaRPr 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5465" marR="5080" lvl="1" indent="-358140">
              <a:lnSpc>
                <a:spcPts val="1939"/>
              </a:lnSpc>
              <a:spcBef>
                <a:spcPts val="525"/>
              </a:spcBef>
              <a:buClr>
                <a:srgbClr val="8FC2C6"/>
              </a:buClr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Appréciation</a:t>
            </a:r>
            <a:r>
              <a:rPr lang="fr-FR" sz="1400" spc="1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13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1400" spc="13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rentabilité</a:t>
            </a:r>
            <a:r>
              <a:rPr lang="fr-FR" sz="1400" spc="14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réelle</a:t>
            </a:r>
            <a:r>
              <a:rPr lang="fr-FR" sz="1400" spc="14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13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1400" spc="13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société</a:t>
            </a:r>
            <a:r>
              <a:rPr lang="fr-FR" sz="1400" spc="13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cible,</a:t>
            </a:r>
            <a:r>
              <a:rPr lang="fr-FR" sz="1400" spc="14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13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1400" spc="13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fr-FR" sz="1400" spc="14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5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générer</a:t>
            </a:r>
            <a:r>
              <a:rPr lang="fr-FR" sz="1400" spc="-4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fr-FR" sz="1400" spc="-4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cash-flow,</a:t>
            </a:r>
            <a:r>
              <a:rPr lang="fr-FR" sz="1400" spc="-1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2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545465" marR="5080" lvl="1" indent="-358140">
              <a:lnSpc>
                <a:spcPts val="1939"/>
              </a:lnSpc>
              <a:spcBef>
                <a:spcPts val="525"/>
              </a:spcBef>
              <a:buClr>
                <a:srgbClr val="8FC2C6"/>
              </a:buClr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Projections </a:t>
            </a:r>
            <a:r>
              <a:rPr lang="fr-FR" sz="1400" spc="-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résultats, possibilités </a:t>
            </a:r>
            <a:r>
              <a:rPr lang="fr-FR" sz="1400" spc="-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synergies, </a:t>
            </a:r>
            <a:r>
              <a:rPr lang="fr-FR" sz="1400" spc="-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besoins </a:t>
            </a:r>
            <a:r>
              <a:rPr lang="fr-FR" sz="1400" spc="-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financement,</a:t>
            </a:r>
            <a:r>
              <a:rPr lang="fr-FR" sz="1400" spc="-5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2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lvl="1" indent="-358140">
              <a:lnSpc>
                <a:spcPct val="100000"/>
              </a:lnSpc>
              <a:spcBef>
                <a:spcPts val="265"/>
              </a:spcBef>
              <a:buClr>
                <a:srgbClr val="8FC2C6"/>
              </a:buClr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 de</a:t>
            </a:r>
            <a:r>
              <a:rPr lang="fr-FR" sz="1400" spc="-2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1400" spc="-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fr-FR" sz="1400" spc="-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1400" spc="-2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société</a:t>
            </a:r>
            <a:r>
              <a:rPr lang="fr-FR" sz="1400" spc="-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cible</a:t>
            </a:r>
            <a:endParaRPr 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5715" lvl="1" indent="-358140">
              <a:lnSpc>
                <a:spcPts val="1939"/>
              </a:lnSpc>
              <a:spcBef>
                <a:spcPts val="525"/>
              </a:spcBef>
              <a:buClr>
                <a:srgbClr val="8FC2C6"/>
              </a:buClr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fr-FR" sz="1400" spc="-1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clauses de</a:t>
            </a:r>
            <a:r>
              <a:rPr lang="fr-FR" sz="1400" spc="-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1400" spc="-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convention,</a:t>
            </a:r>
            <a:r>
              <a:rPr lang="fr-FR" sz="1400" spc="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éléments de</a:t>
            </a:r>
            <a:r>
              <a:rPr lang="fr-FR" sz="1400" spc="-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1400" spc="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fr-FR" sz="1400" spc="-1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prix et</a:t>
            </a:r>
            <a:r>
              <a:rPr lang="fr-FR" sz="1400" spc="-2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1400" spc="5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1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garanties</a:t>
            </a:r>
          </a:p>
          <a:p>
            <a:pPr marL="187960" marR="5715" lvl="1">
              <a:lnSpc>
                <a:spcPts val="1939"/>
              </a:lnSpc>
              <a:spcBef>
                <a:spcPts val="525"/>
              </a:spcBef>
              <a:buClr>
                <a:srgbClr val="8FC2C6"/>
              </a:buClr>
              <a:tabLst>
                <a:tab pos="545465" algn="l"/>
                <a:tab pos="546100" algn="l"/>
              </a:tabLst>
            </a:pPr>
            <a:endParaRPr 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 descr="Une image contenant symbole, logo, Graphique, Police&#10;&#10;Description générée automatiquement">
            <a:extLst>
              <a:ext uri="{FF2B5EF4-FFF2-40B4-BE49-F238E27FC236}">
                <a16:creationId xmlns:a16="http://schemas.microsoft.com/office/drawing/2014/main" id="{0EECC8B5-B77F-D30A-FCAF-B74906683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714" y="1616374"/>
            <a:ext cx="1812626" cy="18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17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Moniteur M&amp;A de WE Transmission 2023</a:t>
            </a:r>
            <a:endParaRPr lang="en-BE" sz="32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30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088A43-F01C-7279-402C-C4F8028B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FFE708-FB12-D496-77D5-E11B5FD012F4}"/>
              </a:ext>
            </a:extLst>
          </p:cNvPr>
          <p:cNvSpPr txBox="1">
            <a:spLocks/>
          </p:cNvSpPr>
          <p:nvPr/>
        </p:nvSpPr>
        <p:spPr bwMode="auto">
          <a:xfrm>
            <a:off x="1581283" y="1481743"/>
            <a:ext cx="9029434" cy="3894513"/>
          </a:xfrm>
          <a:prstGeom prst="rect">
            <a:avLst/>
          </a:prstGeom>
          <a:solidFill>
            <a:srgbClr val="EEEFE5"/>
          </a:solidFill>
          <a:ln>
            <a:noFill/>
          </a:ln>
        </p:spPr>
        <p:txBody>
          <a:bodyPr lIns="68574" tIns="34286" rIns="68574" bIns="34286"/>
          <a:lstStyle>
            <a:lvl1pPr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fr-FR" sz="4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fr-BE" altLang="fr-FR" sz="18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BAD8BD-DD3F-52E5-FEFA-3C52B67D5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829" y="1868288"/>
            <a:ext cx="4316342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9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Baromètre des valorisations de PME 2020 – ABSOLUCE</a:t>
            </a:r>
            <a:endParaRPr lang="en-BE" sz="32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31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088A43-F01C-7279-402C-C4F8028B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FFE708-FB12-D496-77D5-E11B5FD012F4}"/>
              </a:ext>
            </a:extLst>
          </p:cNvPr>
          <p:cNvSpPr txBox="1">
            <a:spLocks/>
          </p:cNvSpPr>
          <p:nvPr/>
        </p:nvSpPr>
        <p:spPr bwMode="auto">
          <a:xfrm>
            <a:off x="1581283" y="1481743"/>
            <a:ext cx="9029434" cy="3894513"/>
          </a:xfrm>
          <a:prstGeom prst="rect">
            <a:avLst/>
          </a:prstGeom>
          <a:solidFill>
            <a:srgbClr val="EEEFE5"/>
          </a:solidFill>
          <a:ln>
            <a:noFill/>
          </a:ln>
        </p:spPr>
        <p:txBody>
          <a:bodyPr lIns="68574" tIns="34286" rIns="68574" bIns="34286"/>
          <a:lstStyle>
            <a:lvl1pPr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fr-FR" sz="4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fr-BE" altLang="fr-FR" sz="18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E6874C-3630-7C7C-BC9A-3EC1418D3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531" y="1859144"/>
            <a:ext cx="7132938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7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Que justifie les différences entre les sociétés cotées ou non ?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32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87FB974-C084-9F3D-F4DC-DD4A8AD9D9E5}"/>
              </a:ext>
            </a:extLst>
          </p:cNvPr>
          <p:cNvGraphicFramePr>
            <a:graphicFrameLocks noGrp="1"/>
          </p:cNvGraphicFramePr>
          <p:nvPr/>
        </p:nvGraphicFramePr>
        <p:xfrm>
          <a:off x="521252" y="1579495"/>
          <a:ext cx="8128000" cy="371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97733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4294062"/>
                    </a:ext>
                  </a:extLst>
                </a:gridCol>
              </a:tblGrid>
              <a:tr h="3710901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162793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B7D128B5-EA9B-0B32-389B-222C59DE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53" y="2214562"/>
            <a:ext cx="1905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092870C-6923-E50F-FB45-77EC11574208}"/>
              </a:ext>
            </a:extLst>
          </p:cNvPr>
          <p:cNvSpPr txBox="1"/>
          <p:nvPr/>
        </p:nvSpPr>
        <p:spPr>
          <a:xfrm>
            <a:off x="4803913" y="2640971"/>
            <a:ext cx="6096000" cy="15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relative comparabilité des comptes : 	Les sociétés cotées établissent leurs comptes en IFRS , les PMES en « Belgian Gap ».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L’absence de Marché : les titres des sociétés non cotés sont moins négociables en l’absence de marché organisé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caractère « intitue personae » de l’entreprise non coté</a:t>
            </a:r>
          </a:p>
        </p:txBody>
      </p:sp>
    </p:spTree>
    <p:extLst>
      <p:ext uri="{BB962C8B-B14F-4D97-AF65-F5344CB8AC3E}">
        <p14:creationId xmlns:p14="http://schemas.microsoft.com/office/powerpoint/2010/main" val="3009434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699114" y="1809853"/>
            <a:ext cx="8406938" cy="308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Créer un nuage de points et déterminer une valeur moyenne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EBITDA * Multiple - Dette nette = Valeur entreprise</a:t>
            </a:r>
          </a:p>
          <a:p>
            <a:pPr marL="646113" indent="-28575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dette nette est déterminée par la différence entre la dette portant intérêt et la position de trésorerie de la société</a:t>
            </a:r>
          </a:p>
          <a:p>
            <a:pPr marL="630238" indent="-2698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FC2C6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valeur du patrimoine majoré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goodwill, d’un super profit en fonction de la potentialité de bénéfice </a:t>
            </a:r>
            <a:r>
              <a:rPr lang="fr-BE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croissance, de sa qualité de gestion, …</a:t>
            </a: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0" dirty="0">
                <a:solidFill>
                  <a:srgbClr val="0094A6"/>
                </a:solidFill>
                <a:latin typeface="Constantia" panose="02030602050306030303" pitchFamily="18" charset="0"/>
              </a:rPr>
              <a:t>Les méthodes mixtes</a:t>
            </a:r>
            <a:endParaRPr lang="en-BE" sz="48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33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599722" y="1425132"/>
            <a:ext cx="840693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410" marR="0" lvl="0" indent="-93345" algn="l" defTabSz="4572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6045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 actuarielle</a:t>
            </a:r>
            <a:r>
              <a:rPr kumimoji="0" lang="fr-FR" sz="1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Discounted</a:t>
            </a:r>
            <a:r>
              <a:rPr kumimoji="0" lang="fr-FR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cash-flow</a:t>
            </a:r>
            <a:endParaRPr lang="fr-FR" sz="14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lvl="1" defTabSz="457200">
              <a:spcBef>
                <a:spcPts val="640"/>
              </a:spcBef>
              <a:tabLst>
                <a:tab pos="10604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DCF</a:t>
            </a:r>
            <a:r>
              <a:rPr kumimoji="0" lang="fr-FR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repose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l’actualisation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flux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trésorerie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futurs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pour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déterminer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valeur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actuelle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(NPV)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l’entreprise.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Ces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flux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trésorerie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(Cash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Flows) sont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actualisés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taux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d’actualisation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représentant</a:t>
            </a:r>
            <a:r>
              <a:rPr kumimoji="0" lang="fr-FR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coût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d’opportunité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d’un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investissement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ainsi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risque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associé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ces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Cash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Flows.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5410" marR="0" lvl="0" indent="-93345" algn="l" defTabSz="4572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6045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Méthodes</a:t>
            </a:r>
            <a:r>
              <a:rPr kumimoji="0" lang="fr-FR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analogiques</a:t>
            </a:r>
            <a:r>
              <a:rPr kumimoji="0" lang="fr-FR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(sociétés</a:t>
            </a:r>
            <a:r>
              <a:rPr kumimoji="0" lang="fr-FR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cotées)</a:t>
            </a:r>
            <a:endParaRPr lang="fr-FR" sz="14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lvl="1" defTabSz="457200">
              <a:spcBef>
                <a:spcPts val="595"/>
              </a:spcBef>
              <a:tabLst>
                <a:tab pos="10604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multiples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sociétés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comparables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permet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d’apprécier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valeur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marché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d’une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entreprise</a:t>
            </a:r>
            <a:r>
              <a:rPr kumimoji="0" lang="fr-FR" sz="14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d’une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comparaison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avec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d’autres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sociétés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cotées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bourse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engagées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dans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activités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comparables.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Celle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transactions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comparables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repose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directement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l’observation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l’extrapolation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données</a:t>
            </a:r>
            <a:r>
              <a:rPr kumimoji="0" lang="fr-FR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issues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d’opérations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capitalistiques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sein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secteur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donné.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Cette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généralement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utilisée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titre indicatif,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comparabilité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parfaite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avec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société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cotée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étant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difficile.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5410" marR="0" lvl="0" indent="-93345" algn="l" defTabSz="4572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6045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Méthodes</a:t>
            </a:r>
            <a:r>
              <a:rPr kumimoji="0" lang="fr-FR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scenarii</a:t>
            </a:r>
            <a:r>
              <a:rPr kumimoji="0" lang="fr-FR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 PWERM</a:t>
            </a:r>
            <a:r>
              <a:rPr kumimoji="0" lang="fr-FR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-</a:t>
            </a: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prise</a:t>
            </a: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lang="fr-FR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compte</a:t>
            </a: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projections</a:t>
            </a:r>
            <a:endParaRPr lang="fr-FR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lvl="1" defTabSz="457200">
              <a:spcBef>
                <a:spcPts val="585"/>
              </a:spcBef>
              <a:tabLst>
                <a:tab pos="106045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Scénarii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encore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«PWERM»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(Probability-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Weighted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Expected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Method)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repose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mêmes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fondements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méthodologiques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DCF au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mais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s’agrémente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différents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scenarii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(Business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hypothèses</a:t>
            </a:r>
            <a:r>
              <a:rPr kumimoji="0" lang="fr-FR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relatives),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chacun</a:t>
            </a:r>
            <a:r>
              <a:rPr kumimoji="0" lang="fr-FR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ayant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propre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pondération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lang="fr-FR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fonction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probabilité</a:t>
            </a:r>
            <a:r>
              <a:rPr kumimoji="0" lang="fr-FR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réalisation.</a:t>
            </a:r>
            <a:r>
              <a:rPr lang="fr-F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</a:t>
            </a:r>
            <a:r>
              <a:rPr kumimoji="0" lang="fr-FR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faut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néanmoins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être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très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attentif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cohérence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réalisme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scénarios,</a:t>
            </a:r>
            <a:r>
              <a:rPr kumimoji="0" lang="fr-FR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</a:t>
            </a:r>
            <a:r>
              <a:rPr kumimoji="0" lang="fr-FR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entraine</a:t>
            </a:r>
            <a:r>
              <a:rPr kumimoji="0" lang="fr-FR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</a:t>
            </a:r>
            <a:r>
              <a:rPr kumimoji="0" lang="fr-FR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certaine</a:t>
            </a:r>
            <a:r>
              <a:rPr kumimoji="0" lang="fr-FR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subjectivité.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0" dirty="0">
                <a:solidFill>
                  <a:srgbClr val="0094A6"/>
                </a:solidFill>
                <a:latin typeface="Constantia" panose="02030602050306030303" pitchFamily="18" charset="0"/>
              </a:rPr>
              <a:t>Les autres méthodes usuelles</a:t>
            </a:r>
            <a:endParaRPr lang="en-BE" sz="48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34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3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26119CFD-89E3-3E35-AC18-CD71BD4A9D06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35</a:t>
            </a:fld>
            <a:endParaRPr lang="fr-BE" sz="14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E30823-3964-A006-A3F2-8F46C4BBFE49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94A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Les décotes usuelles</a:t>
            </a:r>
            <a:endParaRPr lang="en-BE" sz="48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pic>
        <p:nvPicPr>
          <p:cNvPr id="4" name="Picture 3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ACA136D-3990-AE15-C1B7-435CEEA25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5" name="Picture 4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44976B4-7F10-D99F-226F-35407C022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0608559-191C-4570-4565-C905205CA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39707"/>
              </p:ext>
            </p:extLst>
          </p:nvPr>
        </p:nvGraphicFramePr>
        <p:xfrm>
          <a:off x="921026" y="1627892"/>
          <a:ext cx="9476343" cy="3479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6394">
                  <a:extLst>
                    <a:ext uri="{9D8B030D-6E8A-4147-A177-3AD203B41FA5}">
                      <a16:colId xmlns:a16="http://schemas.microsoft.com/office/drawing/2014/main" val="2147343627"/>
                    </a:ext>
                  </a:extLst>
                </a:gridCol>
                <a:gridCol w="1122822">
                  <a:extLst>
                    <a:ext uri="{9D8B030D-6E8A-4147-A177-3AD203B41FA5}">
                      <a16:colId xmlns:a16="http://schemas.microsoft.com/office/drawing/2014/main" val="3242026744"/>
                    </a:ext>
                  </a:extLst>
                </a:gridCol>
                <a:gridCol w="1184555">
                  <a:extLst>
                    <a:ext uri="{9D8B030D-6E8A-4147-A177-3AD203B41FA5}">
                      <a16:colId xmlns:a16="http://schemas.microsoft.com/office/drawing/2014/main" val="3698948505"/>
                    </a:ext>
                  </a:extLst>
                </a:gridCol>
                <a:gridCol w="5062572">
                  <a:extLst>
                    <a:ext uri="{9D8B030D-6E8A-4147-A177-3AD203B41FA5}">
                      <a16:colId xmlns:a16="http://schemas.microsoft.com/office/drawing/2014/main" val="3833195842"/>
                    </a:ext>
                  </a:extLst>
                </a:gridCol>
              </a:tblGrid>
              <a:tr h="361544">
                <a:tc>
                  <a:txBody>
                    <a:bodyPr/>
                    <a:lstStyle/>
                    <a:p>
                      <a:endParaRPr lang="en-GB" noProof="0" dirty="0"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% min</a:t>
                      </a:r>
                    </a:p>
                  </a:txBody>
                  <a:tcPr>
                    <a:solidFill>
                      <a:srgbClr val="009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% max</a:t>
                      </a:r>
                    </a:p>
                  </a:txBody>
                  <a:tcPr>
                    <a:solidFill>
                      <a:srgbClr val="0094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Commentaires</a:t>
                      </a:r>
                    </a:p>
                  </a:txBody>
                  <a:tcPr>
                    <a:solidFill>
                      <a:srgbClr val="0094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39645"/>
                  </a:ext>
                </a:extLst>
              </a:tr>
              <a:tr h="8134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Holding</a:t>
                      </a:r>
                    </a:p>
                  </a:txBody>
                  <a:tcPr>
                    <a:solidFill>
                      <a:srgbClr val="0094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-20%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EEF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-30 %</a:t>
                      </a:r>
                    </a:p>
                  </a:txBody>
                  <a:tcPr>
                    <a:solidFill>
                      <a:srgbClr val="EEE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B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3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Reflète le manque de contrôle des cash-flows et les incidences fiscales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394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E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59051"/>
                  </a:ext>
                </a:extLst>
              </a:tr>
              <a:tr h="8134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Minoritaires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1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4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-10 % </a:t>
                      </a:r>
                    </a:p>
                  </a:txBody>
                  <a:tcPr>
                    <a:solidFill>
                      <a:srgbClr val="8DD1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-20 %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D1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B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3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fonction du droit de blocage et de l’influence sur la politique de dividendes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394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1385"/>
                  </a:ext>
                </a:extLst>
              </a:tr>
              <a:tr h="73375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Illiquidités</a:t>
                      </a:r>
                    </a:p>
                  </a:txBody>
                  <a:tcPr>
                    <a:solidFill>
                      <a:srgbClr val="0094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-20% </a:t>
                      </a:r>
                    </a:p>
                  </a:txBody>
                  <a:tcPr>
                    <a:solidFill>
                      <a:srgbClr val="EEEF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-30 %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EE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B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3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 des raisons juridiques ou période de gel des actions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394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E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97166"/>
                  </a:ext>
                </a:extLst>
              </a:tr>
              <a:tr h="73375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Majoritaires</a:t>
                      </a:r>
                    </a:p>
                  </a:txBody>
                  <a:tcPr>
                    <a:solidFill>
                      <a:srgbClr val="0094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+10 %</a:t>
                      </a:r>
                    </a:p>
                  </a:txBody>
                  <a:tcPr>
                    <a:solidFill>
                      <a:srgbClr val="8DD1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+20 %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D1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B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3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Dépend de l’intérêt à prendre le contrôle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9394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157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9C735F6C-795B-EE00-FDDB-CD2BC9A76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47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699114" y="1743184"/>
            <a:ext cx="84069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106045" algn="l"/>
              </a:tabLst>
            </a:pPr>
            <a:r>
              <a:rPr lang="fr-FR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plus-value latente existe sur un bien amortissable. </a:t>
            </a: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106045" algn="l"/>
              </a:tabLst>
            </a:pPr>
            <a:endParaRPr lang="fr-FR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106045" algn="l"/>
              </a:tabLst>
            </a:pPr>
            <a:r>
              <a:rPr lang="fr-FR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cas de vente de biens amortissables, l’acheteur pourra amortir le bien sur le prix payé (y compris les plus-values latentes). Le vendeur pourra être taxé sur la plus-value. </a:t>
            </a: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106045" algn="l"/>
              </a:tabLst>
            </a:pPr>
            <a:endParaRPr lang="fr-FR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106045" algn="l"/>
              </a:tabLst>
            </a:pPr>
            <a:r>
              <a:rPr lang="fr-FR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cas de vente de titres, la plus-value est payée par l’acheteur sur le prix global mais il ne pourra bénéficier de l’économie d’impôt procurée par la valorisation de ces plus-values. Le vendeur n’est pas taxé sauf cas exceptionnels. </a:t>
            </a: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106045" algn="l"/>
              </a:tabLst>
            </a:pPr>
            <a:endParaRPr lang="fr-FR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106045" algn="l"/>
              </a:tabLst>
            </a:pPr>
            <a:r>
              <a:rPr lang="fr-FR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lieu de faire supporter par le vendeur une partie de cette perte d’économie d’impôt. 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0" dirty="0">
                <a:solidFill>
                  <a:srgbClr val="0094A6"/>
                </a:solidFill>
                <a:latin typeface="Constantia" panose="02030602050306030303" pitchFamily="18" charset="0"/>
              </a:rPr>
              <a:t>La décote fiscale pour vente d’actions</a:t>
            </a:r>
            <a:endParaRPr lang="en-BE" sz="48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36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35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1CB62E58-16D4-EAD7-BD2E-B5FED4DA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3" name="Picture 2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80879A59-3077-050B-8589-CDC20986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4" name="Picture 3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8CC78188-1AF9-3C3C-873F-D99DB9B08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DFA0A1F-9B9A-C39D-4267-5F297318BC7C}"/>
              </a:ext>
            </a:extLst>
          </p:cNvPr>
          <p:cNvSpPr/>
          <p:nvPr/>
        </p:nvSpPr>
        <p:spPr>
          <a:xfrm>
            <a:off x="0" y="2074137"/>
            <a:ext cx="12192000" cy="1461655"/>
          </a:xfrm>
          <a:prstGeom prst="flowChartProcess">
            <a:avLst/>
          </a:prstGeom>
          <a:solidFill>
            <a:srgbClr val="00B1BB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sz="3200" dirty="0">
                <a:latin typeface="Constantia" panose="02030602050306030303" pitchFamily="18" charset="0"/>
              </a:rPr>
              <a:t>L’impact de l’ESG-CSRD sur les valorisations</a:t>
            </a:r>
            <a:endParaRPr lang="en-BE" sz="3200" dirty="0">
              <a:latin typeface="Constantia" panose="02030602050306030303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95BFB98-AE40-4EB4-1444-D066BD7161A2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37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0EA21E-75CA-1215-363C-3418EED64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77A0F9-5E89-9B49-A165-FDBECC252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649" y="3919899"/>
            <a:ext cx="2757756" cy="18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5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kumimoji="0" lang="fr-FR" altLang="fr-F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Introduction à l’ESG et CSRD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38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FA6A6-7518-9EE7-0462-CCF1EDBD3E12}"/>
              </a:ext>
            </a:extLst>
          </p:cNvPr>
          <p:cNvSpPr txBox="1"/>
          <p:nvPr/>
        </p:nvSpPr>
        <p:spPr>
          <a:xfrm>
            <a:off x="1239430" y="2181509"/>
            <a:ext cx="651014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	Environnement, Social et Gouvernance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rgbClr val="0094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Indicateurs clés de performance extra-financiers.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0094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CSRD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	</a:t>
            </a:r>
            <a:r>
              <a:rPr kumimoji="0" lang="fr-FR" altLang="fr-FR" sz="1400" b="0" i="0" u="none" strike="noStrike" cap="none" normalizeH="0" baseline="0" dirty="0" err="1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Sustainability Reporting Directive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rgbClr val="0094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Directive européenne visant à standardiser le reporting de durabilité.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0094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	</a:t>
            </a: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Favoriser la transparence sur les impacts non financiers.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Encourager les entreprises à adopter des pratiques durables.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Obligations légales croissantes 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1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ESG obligatoire pour les grandes entreprises.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Gestion des risques environnementaux et sociaux 	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Adaptation des modèles d'affaires aux critères de durabilité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60C428-A720-AA58-6267-30F89F3C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883" y="1566670"/>
            <a:ext cx="2257424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44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kumimoji="0" lang="fr-FR" altLang="fr-F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Introduction à l’ESG et CSRD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39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60C428-A720-AA58-6267-30F89F3C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883" y="1566670"/>
            <a:ext cx="2257424" cy="20335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C84F96-6C97-6271-D89C-347607910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08" y="2577733"/>
            <a:ext cx="5648615" cy="29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1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BE" altLang="fr-FR" sz="2800" dirty="0">
                <a:solidFill>
                  <a:schemeClr val="bg1"/>
                </a:solidFill>
                <a:latin typeface="Constantia" panose="02030602050306030303" pitchFamily="18" charset="0"/>
              </a:rPr>
              <a:t>Les qualités de l’évaluateur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4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FA6A6-7518-9EE7-0462-CCF1EDBD3E12}"/>
              </a:ext>
            </a:extLst>
          </p:cNvPr>
          <p:cNvSpPr txBox="1"/>
          <p:nvPr/>
        </p:nvSpPr>
        <p:spPr>
          <a:xfrm>
            <a:off x="2560753" y="2779782"/>
            <a:ext cx="3535247" cy="2282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Qualités techniques = prérequis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Confiance du client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 d’écoute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S’investir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Adversaire du copier-coller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Indépendance</a:t>
            </a:r>
          </a:p>
        </p:txBody>
      </p:sp>
      <p:pic>
        <p:nvPicPr>
          <p:cNvPr id="9" name="Image 8" descr="Une image contenant habits, costume, capture d’écran, Pantalons&#10;&#10;Description générée automatiquement">
            <a:extLst>
              <a:ext uri="{FF2B5EF4-FFF2-40B4-BE49-F238E27FC236}">
                <a16:creationId xmlns:a16="http://schemas.microsoft.com/office/drawing/2014/main" id="{EE04F930-654F-1CF2-82DF-F02EB7F1C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396" y="1570381"/>
            <a:ext cx="3153261" cy="22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24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kumimoji="0" lang="fr-FR" altLang="fr-F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Conséquences financières du respect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40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FA6A6-7518-9EE7-0462-CCF1EDBD3E12}"/>
              </a:ext>
            </a:extLst>
          </p:cNvPr>
          <p:cNvSpPr txBox="1"/>
          <p:nvPr/>
        </p:nvSpPr>
        <p:spPr>
          <a:xfrm>
            <a:off x="1239430" y="2181509"/>
            <a:ext cx="651014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sz="1400" b="1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Meilleure résilience face aux crises , réduction du risque et stabilité des revenus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fr-FR" alt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Accès à des financements avantageux tels que les fonds durables augmentant ainsi la demande et donc la valeur de l’entreprise « vertueuse 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fr-FR" alt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Avantage compétitif et innovation . Ces entreprises sont mieux préparées aux attentes des clients et des futures réglementations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fr-FR" alt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Meilleure réputation de l’entreprise , renforcement de la notoriété, fidélisation des clients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fr-FR" alt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alt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Diminution des risques des investisseurs car les critères ESG permettent d’évaluer la capacité de créer de la valeur à long terme tout en limitant les risques extra-financiers.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rgbClr val="0094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60C428-A720-AA58-6267-30F89F3C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883" y="1566670"/>
            <a:ext cx="2257424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28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kumimoji="0" lang="fr-FR" altLang="fr-F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Lien entre l’ESG et CSRD et la valorisation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41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FA6A6-7518-9EE7-0462-CCF1EDBD3E12}"/>
              </a:ext>
            </a:extLst>
          </p:cNvPr>
          <p:cNvSpPr txBox="1"/>
          <p:nvPr/>
        </p:nvSpPr>
        <p:spPr>
          <a:xfrm>
            <a:off x="1239430" y="2181509"/>
            <a:ext cx="65101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sz="1400" b="1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Meilleure perception par les investisseurs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réduction des risques perçus.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Accès aux fonds d'investissement responsables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valorisation accrue des entreprises conformes à l'ESG.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Résilience à long terme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94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réduction des coûts opérationnels et meilleure gestion des ressources.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60C428-A720-AA58-6267-30F89F3C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883" y="1566670"/>
            <a:ext cx="2257424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2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BEA7A-B44B-6FA9-5CCD-8506F36A0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687E7D2-59A8-2C62-CAFC-9014DC00E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1835" r="27232" b="25947"/>
          <a:stretch/>
        </p:blipFill>
        <p:spPr bwMode="auto">
          <a:xfrm>
            <a:off x="6852857" y="-1"/>
            <a:ext cx="5339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3;p23">
            <a:extLst>
              <a:ext uri="{FF2B5EF4-FFF2-40B4-BE49-F238E27FC236}">
                <a16:creationId xmlns:a16="http://schemas.microsoft.com/office/drawing/2014/main" id="{B181BE9B-14C5-2E68-3FA9-187C142FD84C}"/>
              </a:ext>
            </a:extLst>
          </p:cNvPr>
          <p:cNvSpPr/>
          <p:nvPr/>
        </p:nvSpPr>
        <p:spPr>
          <a:xfrm>
            <a:off x="0" y="2847109"/>
            <a:ext cx="12192000" cy="1329421"/>
          </a:xfrm>
          <a:prstGeom prst="rect">
            <a:avLst/>
          </a:prstGeom>
          <a:solidFill>
            <a:srgbClr val="0094A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FFF"/>
                </a:solidFill>
                <a:latin typeface="Constantia" panose="02030602050306030303" pitchFamily="18" charset="0"/>
                <a:ea typeface="Roboto" panose="02000000000000000000" pitchFamily="2" charset="0"/>
                <a:cs typeface="Arial"/>
                <a:sym typeface="Arial"/>
              </a:rPr>
              <a:t>Questions ?</a:t>
            </a:r>
            <a:endParaRPr sz="3200" kern="0" dirty="0">
              <a:solidFill>
                <a:srgbClr val="FFFFFF"/>
              </a:solidFill>
              <a:latin typeface="Constantia" panose="02030602050306030303" pitchFamily="18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9A67D0F5-86E9-2B6C-9E57-E9AAF8789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20611833-9041-2E23-8ACD-445F9E51E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CED53E3F-7B79-2832-0E52-CA8619B156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42</a:t>
            </a:fld>
            <a:endParaRPr lang="fr-BE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33156E-D7BC-5FB2-A6F0-3E04005606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15" name="Image 14" descr="Une image contenant silhouette, dessin, Danse, illustration&#10;&#10;Description générée automatiquement">
            <a:extLst>
              <a:ext uri="{FF2B5EF4-FFF2-40B4-BE49-F238E27FC236}">
                <a16:creationId xmlns:a16="http://schemas.microsoft.com/office/drawing/2014/main" id="{4E478D51-DC29-7F94-6ECB-76D34A83B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6667" l="4598" r="89943">
                        <a14:foregroundMark x1="20690" y1="89506" x2="20690" y2="89506"/>
                        <a14:foregroundMark x1="11207" y1="93333" x2="11207" y2="93333"/>
                        <a14:foregroundMark x1="30460" y1="96667" x2="30460" y2="96667"/>
                        <a14:foregroundMark x1="7184" y1="91728" x2="7184" y2="91728"/>
                        <a14:foregroundMark x1="64368" y1="96790" x2="64368" y2="96790"/>
                        <a14:foregroundMark x1="53448" y1="26667" x2="53448" y2="26667"/>
                        <a14:foregroundMark x1="50287" y1="8519" x2="50287" y2="8519"/>
                        <a14:foregroundMark x1="4885" y1="17284" x2="4885" y2="17284"/>
                        <a14:foregroundMark x1="80460" y1="9630" x2="80460" y2="9630"/>
                        <a14:foregroundMark x1="88218" y1="5062" x2="88218" y2="5062"/>
                        <a14:foregroundMark x1="87644" y1="741" x2="87644" y2="741"/>
                        <a14:foregroundMark x1="87644" y1="741" x2="87644" y2="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453" y="563442"/>
            <a:ext cx="1362076" cy="31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8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ECF03A45-F77F-D349-0B60-BCDF07730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CD7BBC-C460-3CEA-5FCC-EB2407FE2AAC}"/>
              </a:ext>
            </a:extLst>
          </p:cNvPr>
          <p:cNvSpPr txBox="1"/>
          <p:nvPr/>
        </p:nvSpPr>
        <p:spPr>
          <a:xfrm>
            <a:off x="2332683" y="1478195"/>
            <a:ext cx="683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onstantia" panose="02030602050306030303" pitchFamily="18" charset="0"/>
                <a:ea typeface="Arial Unicode MS" pitchFamily="34" charset="-128"/>
                <a:cs typeface="Arial" panose="020B0604020202020204" pitchFamily="34" charset="0"/>
              </a:rPr>
              <a:t>Merci pour votre participation !</a:t>
            </a:r>
            <a:endParaRPr kumimoji="0" lang="fr-BE" altLang="fr-FR" sz="36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onstantia" panose="02030602050306030303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63602E-6688-67DE-5C48-E91077EFCD6B}"/>
              </a:ext>
            </a:extLst>
          </p:cNvPr>
          <p:cNvSpPr txBox="1"/>
          <p:nvPr/>
        </p:nvSpPr>
        <p:spPr>
          <a:xfrm>
            <a:off x="2414325" y="2409380"/>
            <a:ext cx="666760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BE" sz="20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 Remon </a:t>
            </a:r>
            <a:br>
              <a:rPr lang="fr-BE" sz="20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 REMON &amp; Co</a:t>
            </a:r>
            <a:br>
              <a:rPr lang="fr-BE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Réviseurs d'entreprises. </a:t>
            </a:r>
            <a:b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Professeur auprès de l'UCL-MONS en droit des sociétés approfondis.</a:t>
            </a:r>
            <a:b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Chargé de cours auprès du CEFIAD-Mons sur les réorganisations de sociétés.</a:t>
            </a:r>
            <a:b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Rédacteur de plusieurs publications auprès de différents organismes et </a:t>
            </a:r>
            <a:b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éditeur de la newsletter </a:t>
            </a:r>
            <a:r>
              <a:rPr lang="fr-BE" sz="1600" dirty="0">
                <a:solidFill>
                  <a:srgbClr val="5BA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fr-BE" sz="1600" u="sng" dirty="0">
                <a:solidFill>
                  <a:srgbClr val="5BA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remon.be</a:t>
            </a:r>
            <a:br>
              <a:rPr lang="fr-BE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BE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fr-BE" sz="1600" dirty="0">
                <a:solidFill>
                  <a:srgbClr val="5BA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christophe.remon@remon.be</a:t>
            </a:r>
            <a:b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 du Réemploi, 2 à 5020 </a:t>
            </a:r>
            <a:r>
              <a:rPr lang="fr-BE" sz="1600" dirty="0" err="1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Suarlée</a:t>
            </a:r>
            <a:b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6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Tél: 081/31.29.09</a:t>
            </a:r>
            <a:endParaRPr lang="fr-BE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8ACF41-E2C2-1063-AE47-446A1A7501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1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2788C05B-EC63-4240-CD91-86E451E8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1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BDE205FF-CED8-C99D-D680-8484143BD9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BE" altLang="fr-FR" sz="2800" dirty="0">
                <a:solidFill>
                  <a:schemeClr val="bg1"/>
                </a:solidFill>
                <a:latin typeface="Constantia" panose="02030602050306030303" pitchFamily="18" charset="0"/>
              </a:rPr>
              <a:t>Les qualités du Reviseur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5</a:t>
            </a:fld>
            <a:endParaRPr lang="fr-BE" sz="1400" dirty="0"/>
          </a:p>
        </p:txBody>
      </p:sp>
      <p:pic>
        <p:nvPicPr>
          <p:cNvPr id="7" name="Image 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5CEDB65-B910-23AB-6939-8CEE86C4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483" y="1615101"/>
            <a:ext cx="2135847" cy="21358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FA6A6-7518-9EE7-0462-CCF1EDBD3E12}"/>
              </a:ext>
            </a:extLst>
          </p:cNvPr>
          <p:cNvSpPr txBox="1"/>
          <p:nvPr/>
        </p:nvSpPr>
        <p:spPr>
          <a:xfrm>
            <a:off x="1451113" y="2427553"/>
            <a:ext cx="6096000" cy="2782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05251">
              <a:spcBef>
                <a:spcPts val="660"/>
              </a:spcBef>
              <a:buChar char="-"/>
              <a:tabLst>
                <a:tab pos="114776" algn="l"/>
              </a:tabLst>
            </a:pPr>
            <a:r>
              <a:rPr lang="fr-BE" sz="1400" spc="-8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Indépendance</a:t>
            </a:r>
            <a:endParaRPr lang="fr-BE" sz="1400" dirty="0">
              <a:solidFill>
                <a:srgbClr val="00B1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05251">
              <a:spcBef>
                <a:spcPts val="581"/>
              </a:spcBef>
              <a:buChar char="-"/>
              <a:tabLst>
                <a:tab pos="114776" algn="l"/>
              </a:tabLst>
            </a:pPr>
            <a:r>
              <a:rPr lang="fr-BE" sz="1400" spc="-8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Proportionnalité</a:t>
            </a:r>
            <a:endParaRPr lang="fr-BE" sz="1400" dirty="0">
              <a:solidFill>
                <a:srgbClr val="00B1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05251">
              <a:spcBef>
                <a:spcPts val="596"/>
              </a:spcBef>
              <a:buChar char="-"/>
              <a:tabLst>
                <a:tab pos="114776" algn="l"/>
              </a:tabLst>
            </a:pPr>
            <a:r>
              <a:rPr lang="fr-BE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Règles</a:t>
            </a:r>
            <a:r>
              <a:rPr lang="fr-BE" sz="1400" spc="-19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400" spc="-8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d’éthique</a:t>
            </a:r>
          </a:p>
          <a:p>
            <a:pPr marL="114300" indent="-105251">
              <a:spcBef>
                <a:spcPts val="660"/>
              </a:spcBef>
              <a:buChar char="-"/>
              <a:tabLst>
                <a:tab pos="114776" algn="l"/>
              </a:tabLst>
            </a:pPr>
            <a:r>
              <a:rPr lang="fr-FR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Scepticisme</a:t>
            </a:r>
            <a:r>
              <a:rPr lang="fr-FR" sz="1400" spc="-19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professionnel</a:t>
            </a:r>
            <a:endParaRPr lang="fr-FR" sz="1400" dirty="0">
              <a:solidFill>
                <a:srgbClr val="00B1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05251">
              <a:spcBef>
                <a:spcPts val="581"/>
              </a:spcBef>
              <a:buChar char="-"/>
              <a:tabLst>
                <a:tab pos="114776" algn="l"/>
              </a:tabLst>
            </a:pPr>
            <a:r>
              <a:rPr lang="fr-FR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fr-FR" sz="1400" spc="-3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endParaRPr lang="fr-FR" sz="1400" dirty="0">
              <a:solidFill>
                <a:srgbClr val="00B1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05251">
              <a:spcBef>
                <a:spcPts val="596"/>
              </a:spcBef>
              <a:buChar char="-"/>
              <a:tabLst>
                <a:tab pos="114776" algn="l"/>
              </a:tabLst>
            </a:pPr>
            <a:r>
              <a:rPr lang="fr-FR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Contrôle</a:t>
            </a:r>
            <a:r>
              <a:rPr lang="fr-FR" sz="1400" spc="-19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19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qualité</a:t>
            </a:r>
            <a:r>
              <a:rPr lang="fr-FR" sz="1400" spc="-4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1400" spc="-19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8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surveillance</a:t>
            </a:r>
            <a:endParaRPr lang="fr-FR" sz="1400" dirty="0">
              <a:solidFill>
                <a:srgbClr val="00B1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05251">
              <a:spcBef>
                <a:spcPts val="585"/>
              </a:spcBef>
              <a:buChar char="-"/>
              <a:tabLst>
                <a:tab pos="114776" algn="l"/>
              </a:tabLst>
            </a:pPr>
            <a:r>
              <a:rPr lang="fr-FR" sz="1400" spc="-8" dirty="0">
                <a:solidFill>
                  <a:srgbClr val="00B1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ISQM ou système de gestion de qualité</a:t>
            </a:r>
          </a:p>
          <a:p>
            <a:pPr marL="114300" indent="-105251">
              <a:spcBef>
                <a:spcPts val="585"/>
              </a:spcBef>
              <a:buChar char="-"/>
              <a:tabLst>
                <a:tab pos="114776" algn="l"/>
              </a:tabLst>
            </a:pPr>
            <a:endParaRPr lang="fr-FR" sz="1800" spc="-8" dirty="0">
              <a:latin typeface="Arial"/>
              <a:cs typeface="Arial"/>
            </a:endParaRPr>
          </a:p>
          <a:p>
            <a:pPr marL="9049" indent="0">
              <a:spcBef>
                <a:spcPts val="585"/>
              </a:spcBef>
              <a:buNone/>
              <a:tabLst>
                <a:tab pos="114776" algn="l"/>
              </a:tabLst>
            </a:pPr>
            <a:r>
              <a:rPr lang="fr-FR" sz="1800" b="1" u="sng" dirty="0">
                <a:solidFill>
                  <a:srgbClr val="0094A6"/>
                </a:solidFill>
                <a:latin typeface="Times New Roman"/>
                <a:cs typeface="Times New Roman"/>
              </a:rPr>
              <a:t>GENERATEUR DE CONFIANCE ET D’IMPARTIALITE</a:t>
            </a:r>
          </a:p>
        </p:txBody>
      </p:sp>
    </p:spTree>
    <p:extLst>
      <p:ext uri="{BB962C8B-B14F-4D97-AF65-F5344CB8AC3E}">
        <p14:creationId xmlns:p14="http://schemas.microsoft.com/office/powerpoint/2010/main" val="117142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528BBFF-ECE1-0E97-7EB4-2D6B45C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sp>
        <p:nvSpPr>
          <p:cNvPr id="3" name="Google Shape;775;p48">
            <a:extLst>
              <a:ext uri="{FF2B5EF4-FFF2-40B4-BE49-F238E27FC236}">
                <a16:creationId xmlns:a16="http://schemas.microsoft.com/office/drawing/2014/main" id="{DB89227A-16E8-87D4-8763-4D990DC53AA1}"/>
              </a:ext>
            </a:extLst>
          </p:cNvPr>
          <p:cNvSpPr/>
          <p:nvPr/>
        </p:nvSpPr>
        <p:spPr>
          <a:xfrm>
            <a:off x="0" y="1"/>
            <a:ext cx="5770418" cy="1981199"/>
          </a:xfrm>
          <a:prstGeom prst="rect">
            <a:avLst/>
          </a:prstGeom>
          <a:solidFill>
            <a:srgbClr val="8DD1D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BE" altLang="fr-FR" sz="2800" dirty="0">
                <a:solidFill>
                  <a:schemeClr val="bg1"/>
                </a:solidFill>
                <a:latin typeface="Constantia" panose="02030602050306030303" pitchFamily="18" charset="0"/>
              </a:rPr>
              <a:t>International Valuation Standards Council</a:t>
            </a:r>
            <a:endParaRPr sz="2800" kern="0" dirty="0">
              <a:solidFill>
                <a:schemeClr val="bg1"/>
              </a:solidFill>
              <a:latin typeface="All Round Gothic Book" panose="020B0503020202020104" pitchFamily="34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12CA1D22-F808-A716-4262-6E6FA625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5" name="Picture 4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C706ADB8-2EE5-C0C3-05FE-E4139ABB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61B778C-8491-64F9-5DE8-BC7F500D2A60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6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03455-0D67-AFB0-EA9A-1522F297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FA6A6-7518-9EE7-0462-CCF1EDBD3E12}"/>
              </a:ext>
            </a:extLst>
          </p:cNvPr>
          <p:cNvSpPr txBox="1"/>
          <p:nvPr/>
        </p:nvSpPr>
        <p:spPr>
          <a:xfrm>
            <a:off x="609600" y="2163556"/>
            <a:ext cx="6874932" cy="3359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L'IVSC est un organisme international qui a pour principal objectif de traiter de la question des standards internationaux d’évaluation et de favoriser l’émergence de règles professionnelles. Son rôle consiste donc à mettre en place des standards d’évaluation applicables internationalement à tous les types d’actifs et dans toutes les circonstances.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L’IVSC a créé une liste de normes IVS (International Valuation Standards)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L’IVSC a créé un recueil de bonnes pratiques sur des sujets clés de l’évaluation (DCF, approche par les coûts, actifs immatériels, primes et décotes, attestations d’équité…).</a:t>
            </a:r>
          </a:p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buFont typeface="Wingdings"/>
              <a:buChar char=""/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code d’éthique a été élaboré et une réflexion sur la profession (définition, compétence, formation…) a été entamée.</a:t>
            </a:r>
          </a:p>
          <a:p>
            <a:pPr marL="1270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tabLst>
                <a:tab pos="370205" algn="l"/>
                <a:tab pos="370840" algn="l"/>
              </a:tabLst>
            </a:pPr>
            <a:endParaRPr lang="fr-FR" sz="1400" dirty="0">
              <a:solidFill>
                <a:srgbClr val="009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  <a:buClr>
                <a:srgbClr val="8FC2C6"/>
              </a:buClr>
              <a:tabLst>
                <a:tab pos="370205" algn="l"/>
                <a:tab pos="370840" algn="l"/>
              </a:tabLst>
            </a:pPr>
            <a:r>
              <a:rPr lang="fr-FR" sz="14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information, please visit www.ivsc.org.</a:t>
            </a:r>
          </a:p>
        </p:txBody>
      </p:sp>
      <p:pic>
        <p:nvPicPr>
          <p:cNvPr id="7" name="Picture 2" descr="Global valuation standards body says it's open to exploring impact of  climate change | Responsible Investor">
            <a:extLst>
              <a:ext uri="{FF2B5EF4-FFF2-40B4-BE49-F238E27FC236}">
                <a16:creationId xmlns:a16="http://schemas.microsoft.com/office/drawing/2014/main" id="{D9F3545E-FB4F-1F1C-AE30-E2A4C46B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54" y="1958893"/>
            <a:ext cx="2809778" cy="12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1CB62E58-16D4-EAD7-BD2E-B5FED4DA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3" name="Picture 2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80879A59-3077-050B-8589-CDC20986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pic>
        <p:nvPicPr>
          <p:cNvPr id="4" name="Picture 3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8CC78188-1AF9-3C3C-873F-D99DB9B08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DFA0A1F-9B9A-C39D-4267-5F297318BC7C}"/>
              </a:ext>
            </a:extLst>
          </p:cNvPr>
          <p:cNvSpPr/>
          <p:nvPr/>
        </p:nvSpPr>
        <p:spPr>
          <a:xfrm>
            <a:off x="0" y="2074137"/>
            <a:ext cx="12192000" cy="1461655"/>
          </a:xfrm>
          <a:prstGeom prst="flowChartProcess">
            <a:avLst/>
          </a:prstGeom>
          <a:solidFill>
            <a:srgbClr val="00B1BB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sz="3200" dirty="0">
                <a:latin typeface="Constantia" panose="02030602050306030303" pitchFamily="18" charset="0"/>
              </a:rPr>
              <a:t>Les éléments d’attention</a:t>
            </a:r>
            <a:endParaRPr lang="en-BE" sz="3200" dirty="0">
              <a:latin typeface="Constantia" panose="02030602050306030303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95BFB98-AE40-4EB4-1444-D066BD7161A2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7</a:t>
            </a:fld>
            <a:endParaRPr lang="fr-BE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0EA21E-75CA-1215-363C-3418EED64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pic>
        <p:nvPicPr>
          <p:cNvPr id="10" name="Image 9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2316B78B-19BA-2A2D-30E1-E532FBD9E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353" y="3816281"/>
            <a:ext cx="2337293" cy="23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0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2C6A-08E2-AE2A-A40B-BD5DC659FCA5}"/>
              </a:ext>
            </a:extLst>
          </p:cNvPr>
          <p:cNvSpPr txBox="1"/>
          <p:nvPr/>
        </p:nvSpPr>
        <p:spPr>
          <a:xfrm>
            <a:off x="910812" y="1695719"/>
            <a:ext cx="8915676" cy="362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>
              <a:spcBef>
                <a:spcPts val="764"/>
              </a:spcBef>
            </a:pPr>
            <a:r>
              <a:rPr lang="fr-FR" sz="1400" b="1" dirty="0">
                <a:solidFill>
                  <a:srgbClr val="2D33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fr-FR" sz="1400" b="1" spc="-26" dirty="0">
                <a:solidFill>
                  <a:srgbClr val="2D33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2D33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fr-FR" sz="1400" b="1" spc="-11" dirty="0">
                <a:solidFill>
                  <a:srgbClr val="2D33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15" dirty="0">
                <a:solidFill>
                  <a:srgbClr val="2D33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PRIX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608"/>
              </a:spcBef>
            </a:pP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1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meilleur</a:t>
            </a:r>
            <a:r>
              <a:rPr lang="fr-FR" sz="1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prix</a:t>
            </a:r>
            <a:r>
              <a:rPr lang="fr-FR" sz="1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cédant</a:t>
            </a:r>
            <a:r>
              <a:rPr lang="fr-FR"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1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cessionnaire</a:t>
            </a:r>
            <a:r>
              <a:rPr lang="fr-FR" sz="1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fr-FR" sz="1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</a:t>
            </a:r>
            <a:r>
              <a:rPr lang="fr-FR" sz="1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1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juste</a:t>
            </a:r>
            <a:r>
              <a:rPr lang="fr-FR" sz="1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prix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>
              <a:lnSpc>
                <a:spcPts val="1298"/>
              </a:lnSpc>
              <a:spcBef>
                <a:spcPts val="764"/>
              </a:spcBef>
            </a:pP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fr-FR"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</a:t>
            </a:r>
            <a:r>
              <a:rPr lang="fr-FR"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fr-FR" sz="1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prix,</a:t>
            </a:r>
            <a:r>
              <a:rPr lang="fr-FR"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fr-FR" sz="1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14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méthodes</a:t>
            </a:r>
            <a:r>
              <a:rPr lang="fr-FR" sz="1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références</a:t>
            </a:r>
            <a:r>
              <a:rPr lang="fr-FR" sz="14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définies</a:t>
            </a:r>
            <a:r>
              <a:rPr lang="fr-FR"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sz="1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marché</a:t>
            </a:r>
            <a:r>
              <a:rPr lang="fr-FR" sz="1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593"/>
              </a:spcBef>
            </a:pPr>
            <a:r>
              <a:rPr lang="fr-FR" sz="1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fr-FR" sz="1400" b="1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l’entreprise</a:t>
            </a:r>
            <a:r>
              <a:rPr lang="fr-FR"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</a:t>
            </a:r>
            <a:r>
              <a:rPr lang="fr-FR" sz="1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multiples</a:t>
            </a:r>
            <a:r>
              <a:rPr lang="fr-FR" sz="1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fr-FR" sz="1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25"/>
              </a:spcBef>
              <a:buChar char="-"/>
              <a:tabLst>
                <a:tab pos="370046" algn="l"/>
              </a:tabLst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fr-FR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fr-FR" sz="14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synergies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33"/>
              </a:spcBef>
              <a:buChar char="-"/>
              <a:tabLst>
                <a:tab pos="370046" algn="l"/>
              </a:tabLst>
            </a:pPr>
            <a:r>
              <a:rPr lang="fr-FR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fr-FR" sz="14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sentimentales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36"/>
              </a:spcBef>
              <a:buChar char="-"/>
              <a:tabLst>
                <a:tab pos="370046" algn="l"/>
              </a:tabLst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Coût</a:t>
            </a:r>
            <a:r>
              <a:rPr lang="fr-FR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d’opportunité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25"/>
              </a:spcBef>
              <a:buChar char="-"/>
              <a:tabLst>
                <a:tab pos="370046" algn="l"/>
              </a:tabLst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fr-FR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fr-FR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fr-FR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intentions</a:t>
            </a:r>
            <a:r>
              <a:rPr lang="fr-FR" sz="14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l’autre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33"/>
              </a:spcBef>
              <a:buChar char="-"/>
              <a:tabLst>
                <a:tab pos="370046" algn="l"/>
              </a:tabLst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Qualités</a:t>
            </a:r>
            <a:r>
              <a:rPr lang="fr-FR" sz="14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respectives</a:t>
            </a:r>
            <a:r>
              <a:rPr lang="fr-FR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négociateur,</a:t>
            </a:r>
            <a:r>
              <a:rPr lang="fr-FR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604"/>
              </a:spcBef>
            </a:pP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r>
              <a:rPr lang="fr-FR" sz="1400" b="1" spc="-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33"/>
              </a:spcBef>
              <a:buChar char="-"/>
              <a:tabLst>
                <a:tab pos="370046" algn="l"/>
              </a:tabLst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Société</a:t>
            </a:r>
            <a:r>
              <a:rPr lang="fr-FR" sz="14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immobilière</a:t>
            </a:r>
            <a:r>
              <a:rPr lang="fr-FR" sz="1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l’actif</a:t>
            </a:r>
            <a:r>
              <a:rPr lang="fr-FR" sz="14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fr-FR" sz="14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rectifié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36"/>
              </a:spcBef>
              <a:buChar char="-"/>
              <a:tabLst>
                <a:tab pos="370046" algn="l"/>
              </a:tabLst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fr-FR" sz="14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</a:t>
            </a:r>
            <a:r>
              <a:rPr lang="fr-FR" sz="14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actualisation</a:t>
            </a:r>
            <a:r>
              <a:rPr lang="fr-FR" sz="14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14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fr-FR" sz="14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futurs</a:t>
            </a:r>
            <a:r>
              <a:rPr lang="fr-FR" sz="14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espérés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569" indent="-94298">
              <a:spcBef>
                <a:spcPts val="225"/>
              </a:spcBef>
              <a:buChar char="-"/>
              <a:tabLst>
                <a:tab pos="370046" algn="l"/>
              </a:tabLst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Société</a:t>
            </a:r>
            <a:r>
              <a:rPr lang="fr-FR" sz="14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industrielle</a:t>
            </a:r>
            <a:r>
              <a:rPr lang="fr-FR" sz="14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fr-FR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l’EBITDA</a:t>
            </a:r>
            <a:r>
              <a:rPr lang="fr-FR" sz="14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fr-FR" sz="14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l’endettement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een arch with white background&#10;&#10;Description automatically generated">
            <a:extLst>
              <a:ext uri="{FF2B5EF4-FFF2-40B4-BE49-F238E27FC236}">
                <a16:creationId xmlns:a16="http://schemas.microsoft.com/office/drawing/2014/main" id="{4DD2973C-FEB2-0FE2-7F35-F84D727D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7" y="4424507"/>
            <a:ext cx="2556189" cy="24334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 dirty="0">
                <a:solidFill>
                  <a:srgbClr val="0094A6"/>
                </a:solidFill>
                <a:latin typeface="Constantia" panose="02030602050306030303" pitchFamily="18" charset="0"/>
              </a:rPr>
              <a:t>La valeur n’est pas le prix</a:t>
            </a:r>
            <a:endParaRPr lang="en-BE" sz="5400" dirty="0">
              <a:solidFill>
                <a:srgbClr val="0094A6"/>
              </a:solidFill>
              <a:latin typeface="All Round Gothic Book" panose="020B0503020202020104" pitchFamily="34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8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A55421-BE36-6E18-72E3-2D29630CE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11630D9-0512-D608-3FBC-F7ECF9D4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69" y="82814"/>
            <a:ext cx="559847" cy="683638"/>
          </a:xfrm>
          <a:prstGeom prst="rect">
            <a:avLst/>
          </a:prstGeom>
        </p:spPr>
      </p:pic>
      <p:pic>
        <p:nvPicPr>
          <p:cNvPr id="8" name="Picture 7" descr="A green curved line with a white background&#10;&#10;Description automatically generated">
            <a:extLst>
              <a:ext uri="{FF2B5EF4-FFF2-40B4-BE49-F238E27FC236}">
                <a16:creationId xmlns:a16="http://schemas.microsoft.com/office/drawing/2014/main" id="{DEE60764-6F41-EAC9-8FE9-9152C087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0"/>
            <a:ext cx="1922703" cy="121861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EF14AFB-0E9D-5F59-E776-A08E0A3C0074}"/>
              </a:ext>
            </a:extLst>
          </p:cNvPr>
          <p:cNvSpPr txBox="1">
            <a:spLocks/>
          </p:cNvSpPr>
          <p:nvPr/>
        </p:nvSpPr>
        <p:spPr>
          <a:xfrm>
            <a:off x="699114" y="334669"/>
            <a:ext cx="6785418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dirty="0">
                <a:solidFill>
                  <a:srgbClr val="009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type de prime de risque et quel taux?</a:t>
            </a:r>
            <a:endParaRPr lang="en-BE" sz="3200" dirty="0">
              <a:solidFill>
                <a:srgbClr val="0094A6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1C9F403-26AD-DCF6-8BBF-0C8D24363393}"/>
              </a:ext>
            </a:extLst>
          </p:cNvPr>
          <p:cNvSpPr txBox="1">
            <a:spLocks/>
          </p:cNvSpPr>
          <p:nvPr/>
        </p:nvSpPr>
        <p:spPr>
          <a:xfrm>
            <a:off x="9234616" y="64340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5AD904-E2D0-4CF7-90CA-6F2451EB1046}" type="slidenum">
              <a:rPr lang="fr-BE" sz="1400" smtClean="0"/>
              <a:pPr algn="r"/>
              <a:t>9</a:t>
            </a:fld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088A43-F01C-7279-402C-C4F8028B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" y="6136693"/>
            <a:ext cx="2085013" cy="45114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FFE708-FB12-D496-77D5-E11B5FD012F4}"/>
              </a:ext>
            </a:extLst>
          </p:cNvPr>
          <p:cNvSpPr txBox="1">
            <a:spLocks/>
          </p:cNvSpPr>
          <p:nvPr/>
        </p:nvSpPr>
        <p:spPr bwMode="auto">
          <a:xfrm>
            <a:off x="1581283" y="1481743"/>
            <a:ext cx="9029434" cy="3894513"/>
          </a:xfrm>
          <a:prstGeom prst="rect">
            <a:avLst/>
          </a:prstGeom>
          <a:solidFill>
            <a:srgbClr val="EEEFE5"/>
          </a:solidFill>
          <a:ln>
            <a:noFill/>
          </a:ln>
        </p:spPr>
        <p:txBody>
          <a:bodyPr lIns="68574" tIns="34286" rIns="68574" bIns="34286"/>
          <a:lstStyle>
            <a:lvl1pPr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fr-FR" sz="4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fr-BE" altLang="fr-FR" sz="1800" dirty="0">
              <a:solidFill>
                <a:srgbClr val="8FC2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6265071-22A9-A668-4D68-37BF6ACFD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895" y="2035759"/>
            <a:ext cx="5564303" cy="27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66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960655-24fd-4f3f-8e9c-285049d99abf" xsi:nil="true"/>
    <lcf76f155ced4ddcb4097134ff3c332f xmlns="86d8d313-957f-44b4-bb66-f96f0d40e904">
      <Terms xmlns="http://schemas.microsoft.com/office/infopath/2007/PartnerControls"/>
    </lcf76f155ced4ddcb4097134ff3c332f>
    <afbeelding xmlns="86d8d313-957f-44b4-bb66-f96f0d40e904" xsi:nil="true"/>
    <nb xmlns="86d8d313-957f-44b4-bb66-f96f0d40e90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57FC6C9899045BC1F6DFCE8170996" ma:contentTypeVersion="20" ma:contentTypeDescription="Create a new document." ma:contentTypeScope="" ma:versionID="c060c1d6b2bc144ea1c8de036eeaad27">
  <xsd:schema xmlns:xsd="http://www.w3.org/2001/XMLSchema" xmlns:xs="http://www.w3.org/2001/XMLSchema" xmlns:p="http://schemas.microsoft.com/office/2006/metadata/properties" xmlns:ns2="86d8d313-957f-44b4-bb66-f96f0d40e904" xmlns:ns3="ff960655-24fd-4f3f-8e9c-285049d99abf" targetNamespace="http://schemas.microsoft.com/office/2006/metadata/properties" ma:root="true" ma:fieldsID="83a4ce22458db7c82e2789a1e4671ff5" ns2:_="" ns3:_="">
    <xsd:import namespace="86d8d313-957f-44b4-bb66-f96f0d40e904"/>
    <xsd:import namespace="ff960655-24fd-4f3f-8e9c-285049d99a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afbeelding" minOccurs="0"/>
                <xsd:element ref="ns2:MediaServiceLocation" minOccurs="0"/>
                <xsd:element ref="ns2:MediaLengthInSeconds" minOccurs="0"/>
                <xsd:element ref="ns2:nb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8d313-957f-44b4-bb66-f96f0d40e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fbeelding" ma:index="19" nillable="true" ma:displayName="afbeelding" ma:format="Thumbnail" ma:internalName="afbeelding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nb" ma:index="22" nillable="true" ma:displayName="nb" ma:format="Dropdown" ma:internalName="nb" ma:percentage="FALSE">
      <xsd:simpleType>
        <xsd:restriction base="dms:Number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918316e-a107-409d-b431-985ec685cb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60655-24fd-4f3f-8e9c-285049d99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fdd8afc-b80c-4d97-84ec-64aa09854bbf}" ma:internalName="TaxCatchAll" ma:showField="CatchAllData" ma:web="ff960655-24fd-4f3f-8e9c-285049d99a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19E662-D2D2-45BD-8FD3-DFA9B24A100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f960655-24fd-4f3f-8e9c-285049d99abf"/>
    <ds:schemaRef ds:uri="86d8d313-957f-44b4-bb66-f96f0d40e90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E8CF2D-FFCA-4489-B58A-51C76832B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d8d313-957f-44b4-bb66-f96f0d40e904"/>
    <ds:schemaRef ds:uri="ff960655-24fd-4f3f-8e9c-285049d99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33F0F1-948B-4CD0-BA8C-3F2FDA5ED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2976</Words>
  <Application>Microsoft Office PowerPoint</Application>
  <PresentationFormat>Grand écran</PresentationFormat>
  <Paragraphs>353</Paragraphs>
  <Slides>43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5" baseType="lpstr">
      <vt:lpstr>All Round Gothic Book</vt:lpstr>
      <vt:lpstr>Aptos</vt:lpstr>
      <vt:lpstr>Aptos Display</vt:lpstr>
      <vt:lpstr>Arial</vt:lpstr>
      <vt:lpstr>Calibri</vt:lpstr>
      <vt:lpstr>Calibri (Corps)</vt:lpstr>
      <vt:lpstr>Constantia</vt:lpstr>
      <vt:lpstr>Courier New</vt:lpstr>
      <vt:lpstr>Roboto</vt:lpstr>
      <vt:lpstr>Times New Roman</vt:lpstr>
      <vt:lpstr>Wingdings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Maitena Vannetelbosch</dc:creator>
  <cp:lastModifiedBy>Doriane Dufaux</cp:lastModifiedBy>
  <cp:revision>26</cp:revision>
  <dcterms:created xsi:type="dcterms:W3CDTF">2024-01-22T12:48:00Z</dcterms:created>
  <dcterms:modified xsi:type="dcterms:W3CDTF">2024-11-22T09:59:32Z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0x010100CEC57FC6C9899045BC1F6DFCE8170996</vt:lpwstr>
  </property>
  <property fmtid="{D5CDD505-2E9C-101B-9397-08002B2CF9AE}" pid="3" name="MediaServiceImageTags">
    <vt:lpwstr/>
  </property>
</Properties>
</file>